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262" r:id="rId2"/>
    <p:sldId id="406" r:id="rId3"/>
    <p:sldId id="263" r:id="rId4"/>
    <p:sldId id="266" r:id="rId5"/>
    <p:sldId id="381" r:id="rId6"/>
    <p:sldId id="423" r:id="rId7"/>
    <p:sldId id="424" r:id="rId8"/>
    <p:sldId id="407" r:id="rId9"/>
    <p:sldId id="382" r:id="rId10"/>
    <p:sldId id="425" r:id="rId11"/>
    <p:sldId id="426" r:id="rId12"/>
    <p:sldId id="427" r:id="rId13"/>
    <p:sldId id="428" r:id="rId14"/>
    <p:sldId id="429" r:id="rId15"/>
    <p:sldId id="431" r:id="rId16"/>
    <p:sldId id="430" r:id="rId17"/>
    <p:sldId id="273" r:id="rId18"/>
    <p:sldId id="305" r:id="rId19"/>
    <p:sldId id="411" r:id="rId20"/>
    <p:sldId id="432" r:id="rId21"/>
    <p:sldId id="433" r:id="rId22"/>
    <p:sldId id="412" r:id="rId23"/>
    <p:sldId id="434" r:id="rId24"/>
    <p:sldId id="435" r:id="rId25"/>
    <p:sldId id="436" r:id="rId26"/>
    <p:sldId id="437" r:id="rId27"/>
    <p:sldId id="438" r:id="rId28"/>
    <p:sldId id="293" r:id="rId29"/>
    <p:sldId id="350" r:id="rId30"/>
    <p:sldId id="439" r:id="rId31"/>
  </p:sldIdLst>
  <p:sldSz cx="9144000" cy="5143500" type="screen16x9"/>
  <p:notesSz cx="6858000" cy="9144000"/>
  <p:embeddedFontLst>
    <p:embeddedFont>
      <p:font typeface="Tmon몬소리 Black" panose="020B0600000101010101" charset="-127"/>
      <p:bold r:id="rId33"/>
    </p:embeddedFont>
    <p:embeddedFont>
      <p:font typeface="LAB디지털" panose="02020603020101020101" pitchFamily="18" charset="-127"/>
      <p:regular r:id="rId34"/>
    </p:embeddedFont>
    <p:embeddedFont>
      <p:font typeface="Rix열정도" panose="00000500000000000000" pitchFamily="2" charset="-127"/>
      <p:regular r:id="rId35"/>
    </p:embeddedFont>
    <p:embeddedFont>
      <p:font typeface="나눔스퀘어 Bold" panose="020B0600000101010101" pitchFamily="50" charset="-127"/>
      <p:bold r:id="rId36"/>
    </p:embeddedFont>
    <p:embeddedFont>
      <p:font typeface="나눔스퀘어 ExtraBold" panose="020B0600000101010101" pitchFamily="50" charset="-127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2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pos="4241">
          <p15:clr>
            <a:srgbClr val="A4A3A4"/>
          </p15:clr>
        </p15:guide>
        <p15:guide id="5" orient="horz" pos="18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6500"/>
    <a:srgbClr val="A22E5A"/>
    <a:srgbClr val="0A5FCC"/>
    <a:srgbClr val="FFD500"/>
    <a:srgbClr val="C6E1F4"/>
    <a:srgbClr val="C6E190"/>
    <a:srgbClr val="1B1853"/>
    <a:srgbClr val="EAEFD5"/>
    <a:srgbClr val="004E4B"/>
    <a:srgbClr val="003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39" d="100"/>
          <a:sy n="139" d="100"/>
        </p:scale>
        <p:origin x="804" y="144"/>
      </p:cViewPr>
      <p:guideLst>
        <p:guide orient="horz" pos="562"/>
        <p:guide pos="234"/>
        <p:guide pos="4241"/>
        <p:guide orient="horz" pos="18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59999" cy="5999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f1cac8d9-9172-4d6c-9b10-74cb51d57900" providerId="ADAL" clId="{80CFA4DF-CA3C-4E99-B3B9-569ECAC7F976}"/>
    <pc:docChg chg="modSld">
      <pc:chgData name=" " userId="f1cac8d9-9172-4d6c-9b10-74cb51d57900" providerId="ADAL" clId="{80CFA4DF-CA3C-4E99-B3B9-569ECAC7F976}" dt="2023-12-11T09:16:00.002" v="27" actId="20577"/>
      <pc:docMkLst>
        <pc:docMk/>
      </pc:docMkLst>
      <pc:sldChg chg="modSp">
        <pc:chgData name=" " userId="f1cac8d9-9172-4d6c-9b10-74cb51d57900" providerId="ADAL" clId="{80CFA4DF-CA3C-4E99-B3B9-569ECAC7F976}" dt="2023-12-11T09:11:43.593" v="3" actId="6549"/>
        <pc:sldMkLst>
          <pc:docMk/>
          <pc:sldMk cId="3119296198" sldId="266"/>
        </pc:sldMkLst>
        <pc:spChg chg="mod">
          <ac:chgData name=" " userId="f1cac8d9-9172-4d6c-9b10-74cb51d57900" providerId="ADAL" clId="{80CFA4DF-CA3C-4E99-B3B9-569ECAC7F976}" dt="2023-12-11T09:11:43.593" v="3" actId="6549"/>
          <ac:spMkLst>
            <pc:docMk/>
            <pc:sldMk cId="3119296198" sldId="266"/>
            <ac:spMk id="17" creationId="{B2875F7C-A3DD-A45B-3A0F-F6A8881F8DDD}"/>
          </ac:spMkLst>
        </pc:spChg>
      </pc:sldChg>
      <pc:sldChg chg="modSp">
        <pc:chgData name=" " userId="f1cac8d9-9172-4d6c-9b10-74cb51d57900" providerId="ADAL" clId="{80CFA4DF-CA3C-4E99-B3B9-569ECAC7F976}" dt="2023-12-11T09:16:00.002" v="27" actId="20577"/>
        <pc:sldMkLst>
          <pc:docMk/>
          <pc:sldMk cId="3970336253" sldId="350"/>
        </pc:sldMkLst>
        <pc:spChg chg="mod">
          <ac:chgData name=" " userId="f1cac8d9-9172-4d6c-9b10-74cb51d57900" providerId="ADAL" clId="{80CFA4DF-CA3C-4E99-B3B9-569ECAC7F976}" dt="2023-12-11T09:16:00.002" v="27" actId="20577"/>
          <ac:spMkLst>
            <pc:docMk/>
            <pc:sldMk cId="3970336253" sldId="350"/>
            <ac:spMk id="5" creationId="{00000000-0000-0000-0000-000000000000}"/>
          </ac:spMkLst>
        </pc:spChg>
      </pc:sldChg>
      <pc:sldChg chg="modSp">
        <pc:chgData name=" " userId="f1cac8d9-9172-4d6c-9b10-74cb51d57900" providerId="ADAL" clId="{80CFA4DF-CA3C-4E99-B3B9-569ECAC7F976}" dt="2023-12-11T09:14:21.409" v="19" actId="6549"/>
        <pc:sldMkLst>
          <pc:docMk/>
          <pc:sldMk cId="4229166776" sldId="427"/>
        </pc:sldMkLst>
        <pc:spChg chg="mod">
          <ac:chgData name=" " userId="f1cac8d9-9172-4d6c-9b10-74cb51d57900" providerId="ADAL" clId="{80CFA4DF-CA3C-4E99-B3B9-569ECAC7F976}" dt="2023-12-11T09:14:21.409" v="19" actId="6549"/>
          <ac:spMkLst>
            <pc:docMk/>
            <pc:sldMk cId="4229166776" sldId="427"/>
            <ac:spMk id="8" creationId="{973BC00B-E5D0-B32E-4DA6-8C86193EDDA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E430E-ED5D-44C1-80D9-E4AAA12A9088}" type="datetimeFigureOut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9D1EF-756A-4DCA-9735-FECA51D6FF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845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casio\매\2023_작업\04. [모션파크]동양미래대_오픈소스_ppt\02.프로토\데이터분석\intro_b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asio\매\2023_작업\04. [모션파크]동양미래대_오픈소스_ppt\02.프로토\데이터분석\intro_obj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asio\매\2023_작업\04. [모션파크]동양미래대_오픈소스_ppt\02.프로토\데이터분석\intro_txt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9173DE-F58B-82AD-84A5-D462DE19E914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865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asio\매\2023_작업\04. [모션파크]동양미래대_오픈소스_ppt\07.UI시안\학습목표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0" y="-6890"/>
            <a:ext cx="6732588" cy="287470"/>
          </a:xfrm>
          <a:prstGeom prst="rect">
            <a:avLst/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5043056" y="-6890"/>
            <a:ext cx="2233275" cy="287470"/>
            <a:chOff x="-4581525" y="1349375"/>
            <a:chExt cx="9385300" cy="1208088"/>
          </a:xfrm>
        </p:grpSpPr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-4581525" y="1349375"/>
              <a:ext cx="8272463" cy="1208088"/>
            </a:xfrm>
            <a:custGeom>
              <a:avLst/>
              <a:gdLst>
                <a:gd name="T0" fmla="*/ 15633 w 15633"/>
                <a:gd name="T1" fmla="*/ 2284 h 2284"/>
                <a:gd name="T2" fmla="*/ 0 w 15633"/>
                <a:gd name="T3" fmla="*/ 2284 h 2284"/>
                <a:gd name="T4" fmla="*/ 0 w 15633"/>
                <a:gd name="T5" fmla="*/ 0 h 2284"/>
                <a:gd name="T6" fmla="*/ 14372 w 15633"/>
                <a:gd name="T7" fmla="*/ 0 h 2284"/>
                <a:gd name="T8" fmla="*/ 15633 w 15633"/>
                <a:gd name="T9" fmla="*/ 2284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3" h="2284">
                  <a:moveTo>
                    <a:pt x="15633" y="2284"/>
                  </a:moveTo>
                  <a:lnTo>
                    <a:pt x="0" y="2284"/>
                  </a:lnTo>
                  <a:lnTo>
                    <a:pt x="0" y="0"/>
                  </a:lnTo>
                  <a:lnTo>
                    <a:pt x="14372" y="0"/>
                  </a:lnTo>
                  <a:lnTo>
                    <a:pt x="15633" y="2284"/>
                  </a:lnTo>
                  <a:close/>
                </a:path>
              </a:pathLst>
            </a:custGeom>
            <a:solidFill>
              <a:srgbClr val="1B1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187700" y="1349375"/>
              <a:ext cx="957263" cy="1208088"/>
            </a:xfrm>
            <a:custGeom>
              <a:avLst/>
              <a:gdLst>
                <a:gd name="T0" fmla="*/ 0 w 1809"/>
                <a:gd name="T1" fmla="*/ 0 h 2284"/>
                <a:gd name="T2" fmla="*/ 548 w 1809"/>
                <a:gd name="T3" fmla="*/ 0 h 2284"/>
                <a:gd name="T4" fmla="*/ 1809 w 1809"/>
                <a:gd name="T5" fmla="*/ 2284 h 2284"/>
                <a:gd name="T6" fmla="*/ 1262 w 1809"/>
                <a:gd name="T7" fmla="*/ 2284 h 2284"/>
                <a:gd name="T8" fmla="*/ 0 w 1809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9" h="2284">
                  <a:moveTo>
                    <a:pt x="0" y="0"/>
                  </a:moveTo>
                  <a:lnTo>
                    <a:pt x="548" y="0"/>
                  </a:lnTo>
                  <a:lnTo>
                    <a:pt x="1809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3635375" y="1349375"/>
              <a:ext cx="885825" cy="1208088"/>
            </a:xfrm>
            <a:custGeom>
              <a:avLst/>
              <a:gdLst>
                <a:gd name="T0" fmla="*/ 0 w 1673"/>
                <a:gd name="T1" fmla="*/ 0 h 2284"/>
                <a:gd name="T2" fmla="*/ 413 w 1673"/>
                <a:gd name="T3" fmla="*/ 0 h 2284"/>
                <a:gd name="T4" fmla="*/ 1673 w 1673"/>
                <a:gd name="T5" fmla="*/ 2284 h 2284"/>
                <a:gd name="T6" fmla="*/ 1261 w 1673"/>
                <a:gd name="T7" fmla="*/ 2284 h 2284"/>
                <a:gd name="T8" fmla="*/ 0 w 1673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3" h="2284">
                  <a:moveTo>
                    <a:pt x="0" y="0"/>
                  </a:moveTo>
                  <a:lnTo>
                    <a:pt x="413" y="0"/>
                  </a:lnTo>
                  <a:lnTo>
                    <a:pt x="1673" y="2284"/>
                  </a:lnTo>
                  <a:lnTo>
                    <a:pt x="1261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4025900" y="1349375"/>
              <a:ext cx="777875" cy="1208088"/>
            </a:xfrm>
            <a:custGeom>
              <a:avLst/>
              <a:gdLst>
                <a:gd name="T0" fmla="*/ 0 w 1468"/>
                <a:gd name="T1" fmla="*/ 0 h 2284"/>
                <a:gd name="T2" fmla="*/ 208 w 1468"/>
                <a:gd name="T3" fmla="*/ 0 h 2284"/>
                <a:gd name="T4" fmla="*/ 1468 w 1468"/>
                <a:gd name="T5" fmla="*/ 2284 h 2284"/>
                <a:gd name="T6" fmla="*/ 1262 w 1468"/>
                <a:gd name="T7" fmla="*/ 2284 h 2284"/>
                <a:gd name="T8" fmla="*/ 0 w 1468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8" h="2284">
                  <a:moveTo>
                    <a:pt x="0" y="0"/>
                  </a:moveTo>
                  <a:lnTo>
                    <a:pt x="208" y="0"/>
                  </a:lnTo>
                  <a:lnTo>
                    <a:pt x="1468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0" y="-65734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spc="3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학습개요</a:t>
            </a:r>
            <a:r>
              <a:rPr lang="ko-KR" altLang="en-US" sz="1800" spc="300" dirty="0">
                <a:solidFill>
                  <a:schemeClr val="bg1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와 </a:t>
            </a:r>
            <a:r>
              <a:rPr lang="ko-KR" altLang="en-US" sz="1800" spc="3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학습목표</a:t>
            </a:r>
            <a:endParaRPr lang="en-US" altLang="ko-KR" sz="1800" spc="3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524328" y="64316"/>
            <a:ext cx="1512168" cy="181233"/>
          </a:xfrm>
          <a:prstGeom prst="rect">
            <a:avLst/>
          </a:prstGeom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D62ED5F2-3CF7-48D1-07D5-60DEBCDF7507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350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casio\매\2023_작업\04. [모션파크]동양미래대_깃과깃허브\07.UI시안\시안\icon\정리.emf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" r="18232"/>
          <a:stretch/>
        </p:blipFill>
        <p:spPr bwMode="auto">
          <a:xfrm>
            <a:off x="0" y="280766"/>
            <a:ext cx="9144000" cy="487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1"/>
          <a:stretch/>
        </p:blipFill>
        <p:spPr bwMode="auto">
          <a:xfrm>
            <a:off x="0" y="280765"/>
            <a:ext cx="9139471" cy="486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717" y="280766"/>
            <a:ext cx="8666036" cy="487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11188" b="22182"/>
          <a:stretch/>
        </p:blipFill>
        <p:spPr bwMode="auto">
          <a:xfrm>
            <a:off x="-1" y="-6221"/>
            <a:ext cx="9144001" cy="514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CE2E7B21-6C47-6DEC-D0D3-FD8A5478E71B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69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-65734"/>
            <a:ext cx="48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01. </a:t>
            </a:r>
            <a:endParaRPr lang="en-US" altLang="ko-KR" sz="18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95016" y="-3720"/>
            <a:ext cx="1752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vs code </a:t>
            </a:r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노트북 활용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C8DFF46C-7DAD-ACB9-C4ED-DE85B4E3C015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47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-657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02. </a:t>
            </a:r>
            <a:endParaRPr lang="en-US" altLang="ko-KR" sz="18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44363" y="-3720"/>
            <a:ext cx="263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인구구조 연령별 성별 </a:t>
            </a:r>
            <a:r>
              <a:rPr lang="ko-KR" altLang="en-US" sz="140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산점도</a:t>
            </a:r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분석</a:t>
            </a:r>
            <a:endParaRPr lang="en-US" altLang="ko-KR" sz="1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5AE75262-0590-6F1F-2887-0BA6E49122E6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788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-657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03. </a:t>
            </a:r>
            <a:endParaRPr lang="en-US" altLang="ko-KR" sz="18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44363" y="-3720"/>
            <a:ext cx="263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임의지역 인구구조 성별 원 그래프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B9427723-EE3D-DD15-94FB-7C827C7224DB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66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casio\매\2023_작업\04. [모션파크]동양미래대_오픈소스_ppt\07.UI시안\학습정리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 userDrawn="1"/>
        </p:nvSpPr>
        <p:spPr>
          <a:xfrm>
            <a:off x="0" y="-6890"/>
            <a:ext cx="6732588" cy="287470"/>
          </a:xfrm>
          <a:prstGeom prst="rect">
            <a:avLst/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5043056" y="-6890"/>
            <a:ext cx="2233275" cy="287470"/>
            <a:chOff x="-4581525" y="1349375"/>
            <a:chExt cx="9385300" cy="1208088"/>
          </a:xfrm>
        </p:grpSpPr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-4581525" y="1349375"/>
              <a:ext cx="8272463" cy="1208088"/>
            </a:xfrm>
            <a:custGeom>
              <a:avLst/>
              <a:gdLst>
                <a:gd name="T0" fmla="*/ 15633 w 15633"/>
                <a:gd name="T1" fmla="*/ 2284 h 2284"/>
                <a:gd name="T2" fmla="*/ 0 w 15633"/>
                <a:gd name="T3" fmla="*/ 2284 h 2284"/>
                <a:gd name="T4" fmla="*/ 0 w 15633"/>
                <a:gd name="T5" fmla="*/ 0 h 2284"/>
                <a:gd name="T6" fmla="*/ 14372 w 15633"/>
                <a:gd name="T7" fmla="*/ 0 h 2284"/>
                <a:gd name="T8" fmla="*/ 15633 w 15633"/>
                <a:gd name="T9" fmla="*/ 2284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3" h="2284">
                  <a:moveTo>
                    <a:pt x="15633" y="2284"/>
                  </a:moveTo>
                  <a:lnTo>
                    <a:pt x="0" y="2284"/>
                  </a:lnTo>
                  <a:lnTo>
                    <a:pt x="0" y="0"/>
                  </a:lnTo>
                  <a:lnTo>
                    <a:pt x="14372" y="0"/>
                  </a:lnTo>
                  <a:lnTo>
                    <a:pt x="15633" y="2284"/>
                  </a:lnTo>
                  <a:close/>
                </a:path>
              </a:pathLst>
            </a:custGeom>
            <a:solidFill>
              <a:srgbClr val="1B1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3187700" y="1349375"/>
              <a:ext cx="957263" cy="1208088"/>
            </a:xfrm>
            <a:custGeom>
              <a:avLst/>
              <a:gdLst>
                <a:gd name="T0" fmla="*/ 0 w 1809"/>
                <a:gd name="T1" fmla="*/ 0 h 2284"/>
                <a:gd name="T2" fmla="*/ 548 w 1809"/>
                <a:gd name="T3" fmla="*/ 0 h 2284"/>
                <a:gd name="T4" fmla="*/ 1809 w 1809"/>
                <a:gd name="T5" fmla="*/ 2284 h 2284"/>
                <a:gd name="T6" fmla="*/ 1262 w 1809"/>
                <a:gd name="T7" fmla="*/ 2284 h 2284"/>
                <a:gd name="T8" fmla="*/ 0 w 1809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9" h="2284">
                  <a:moveTo>
                    <a:pt x="0" y="0"/>
                  </a:moveTo>
                  <a:lnTo>
                    <a:pt x="548" y="0"/>
                  </a:lnTo>
                  <a:lnTo>
                    <a:pt x="1809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3635375" y="1349375"/>
              <a:ext cx="885825" cy="1208088"/>
            </a:xfrm>
            <a:custGeom>
              <a:avLst/>
              <a:gdLst>
                <a:gd name="T0" fmla="*/ 0 w 1673"/>
                <a:gd name="T1" fmla="*/ 0 h 2284"/>
                <a:gd name="T2" fmla="*/ 413 w 1673"/>
                <a:gd name="T3" fmla="*/ 0 h 2284"/>
                <a:gd name="T4" fmla="*/ 1673 w 1673"/>
                <a:gd name="T5" fmla="*/ 2284 h 2284"/>
                <a:gd name="T6" fmla="*/ 1261 w 1673"/>
                <a:gd name="T7" fmla="*/ 2284 h 2284"/>
                <a:gd name="T8" fmla="*/ 0 w 1673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3" h="2284">
                  <a:moveTo>
                    <a:pt x="0" y="0"/>
                  </a:moveTo>
                  <a:lnTo>
                    <a:pt x="413" y="0"/>
                  </a:lnTo>
                  <a:lnTo>
                    <a:pt x="1673" y="2284"/>
                  </a:lnTo>
                  <a:lnTo>
                    <a:pt x="1261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4025900" y="1349375"/>
              <a:ext cx="777875" cy="1208088"/>
            </a:xfrm>
            <a:custGeom>
              <a:avLst/>
              <a:gdLst>
                <a:gd name="T0" fmla="*/ 0 w 1468"/>
                <a:gd name="T1" fmla="*/ 0 h 2284"/>
                <a:gd name="T2" fmla="*/ 208 w 1468"/>
                <a:gd name="T3" fmla="*/ 0 h 2284"/>
                <a:gd name="T4" fmla="*/ 1468 w 1468"/>
                <a:gd name="T5" fmla="*/ 2284 h 2284"/>
                <a:gd name="T6" fmla="*/ 1262 w 1468"/>
                <a:gd name="T7" fmla="*/ 2284 h 2284"/>
                <a:gd name="T8" fmla="*/ 0 w 1468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8" h="2284">
                  <a:moveTo>
                    <a:pt x="0" y="0"/>
                  </a:moveTo>
                  <a:lnTo>
                    <a:pt x="208" y="0"/>
                  </a:lnTo>
                  <a:lnTo>
                    <a:pt x="1468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Box 1"/>
          <p:cNvSpPr txBox="1"/>
          <p:nvPr userDrawn="1"/>
        </p:nvSpPr>
        <p:spPr>
          <a:xfrm>
            <a:off x="0" y="-65734"/>
            <a:ext cx="132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spc="3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Summary</a:t>
            </a:r>
            <a:endParaRPr lang="en-US" altLang="ko-KR" sz="1800" spc="3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524328" y="64316"/>
            <a:ext cx="1512168" cy="18123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44EBAD4-2927-448C-BB7D-65534FD0CB7E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26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C:\Users\casio\매\2023_작업\04. [모션파크]동양미래대_오픈소스_ppt\02.프로토\데이터분석\bg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7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7524328" y="64316"/>
            <a:ext cx="1512168" cy="181233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0" y="-6890"/>
            <a:ext cx="6732588" cy="287470"/>
          </a:xfrm>
          <a:prstGeom prst="rect">
            <a:avLst/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5043056" y="-6890"/>
            <a:ext cx="2233275" cy="287470"/>
            <a:chOff x="-4581525" y="1349375"/>
            <a:chExt cx="9385300" cy="1208088"/>
          </a:xfrm>
        </p:grpSpPr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-4581525" y="1349375"/>
              <a:ext cx="8272463" cy="1208088"/>
            </a:xfrm>
            <a:custGeom>
              <a:avLst/>
              <a:gdLst>
                <a:gd name="T0" fmla="*/ 15633 w 15633"/>
                <a:gd name="T1" fmla="*/ 2284 h 2284"/>
                <a:gd name="T2" fmla="*/ 0 w 15633"/>
                <a:gd name="T3" fmla="*/ 2284 h 2284"/>
                <a:gd name="T4" fmla="*/ 0 w 15633"/>
                <a:gd name="T5" fmla="*/ 0 h 2284"/>
                <a:gd name="T6" fmla="*/ 14372 w 15633"/>
                <a:gd name="T7" fmla="*/ 0 h 2284"/>
                <a:gd name="T8" fmla="*/ 15633 w 15633"/>
                <a:gd name="T9" fmla="*/ 2284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3" h="2284">
                  <a:moveTo>
                    <a:pt x="15633" y="2284"/>
                  </a:moveTo>
                  <a:lnTo>
                    <a:pt x="0" y="2284"/>
                  </a:lnTo>
                  <a:lnTo>
                    <a:pt x="0" y="0"/>
                  </a:lnTo>
                  <a:lnTo>
                    <a:pt x="14372" y="0"/>
                  </a:lnTo>
                  <a:lnTo>
                    <a:pt x="15633" y="2284"/>
                  </a:lnTo>
                  <a:close/>
                </a:path>
              </a:pathLst>
            </a:custGeom>
            <a:solidFill>
              <a:srgbClr val="1B1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3187700" y="1349375"/>
              <a:ext cx="957263" cy="1208088"/>
            </a:xfrm>
            <a:custGeom>
              <a:avLst/>
              <a:gdLst>
                <a:gd name="T0" fmla="*/ 0 w 1809"/>
                <a:gd name="T1" fmla="*/ 0 h 2284"/>
                <a:gd name="T2" fmla="*/ 548 w 1809"/>
                <a:gd name="T3" fmla="*/ 0 h 2284"/>
                <a:gd name="T4" fmla="*/ 1809 w 1809"/>
                <a:gd name="T5" fmla="*/ 2284 h 2284"/>
                <a:gd name="T6" fmla="*/ 1262 w 1809"/>
                <a:gd name="T7" fmla="*/ 2284 h 2284"/>
                <a:gd name="T8" fmla="*/ 0 w 1809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9" h="2284">
                  <a:moveTo>
                    <a:pt x="0" y="0"/>
                  </a:moveTo>
                  <a:lnTo>
                    <a:pt x="548" y="0"/>
                  </a:lnTo>
                  <a:lnTo>
                    <a:pt x="1809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3635375" y="1349375"/>
              <a:ext cx="885825" cy="1208088"/>
            </a:xfrm>
            <a:custGeom>
              <a:avLst/>
              <a:gdLst>
                <a:gd name="T0" fmla="*/ 0 w 1673"/>
                <a:gd name="T1" fmla="*/ 0 h 2284"/>
                <a:gd name="T2" fmla="*/ 413 w 1673"/>
                <a:gd name="T3" fmla="*/ 0 h 2284"/>
                <a:gd name="T4" fmla="*/ 1673 w 1673"/>
                <a:gd name="T5" fmla="*/ 2284 h 2284"/>
                <a:gd name="T6" fmla="*/ 1261 w 1673"/>
                <a:gd name="T7" fmla="*/ 2284 h 2284"/>
                <a:gd name="T8" fmla="*/ 0 w 1673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3" h="2284">
                  <a:moveTo>
                    <a:pt x="0" y="0"/>
                  </a:moveTo>
                  <a:lnTo>
                    <a:pt x="413" y="0"/>
                  </a:lnTo>
                  <a:lnTo>
                    <a:pt x="1673" y="2284"/>
                  </a:lnTo>
                  <a:lnTo>
                    <a:pt x="1261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auto">
            <a:xfrm>
              <a:off x="4025900" y="1349375"/>
              <a:ext cx="777875" cy="1208088"/>
            </a:xfrm>
            <a:custGeom>
              <a:avLst/>
              <a:gdLst>
                <a:gd name="T0" fmla="*/ 0 w 1468"/>
                <a:gd name="T1" fmla="*/ 0 h 2284"/>
                <a:gd name="T2" fmla="*/ 208 w 1468"/>
                <a:gd name="T3" fmla="*/ 0 h 2284"/>
                <a:gd name="T4" fmla="*/ 1468 w 1468"/>
                <a:gd name="T5" fmla="*/ 2284 h 2284"/>
                <a:gd name="T6" fmla="*/ 1262 w 1468"/>
                <a:gd name="T7" fmla="*/ 2284 h 2284"/>
                <a:gd name="T8" fmla="*/ 0 w 1468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8" h="2284">
                  <a:moveTo>
                    <a:pt x="0" y="0"/>
                  </a:moveTo>
                  <a:lnTo>
                    <a:pt x="208" y="0"/>
                  </a:lnTo>
                  <a:lnTo>
                    <a:pt x="1468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856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6" r:id="rId2"/>
    <p:sldLayoutId id="2147483650" r:id="rId3"/>
    <p:sldLayoutId id="2147483655" r:id="rId4"/>
    <p:sldLayoutId id="2147483649" r:id="rId5"/>
    <p:sldLayoutId id="2147483657" r:id="rId6"/>
    <p:sldLayoutId id="2147483658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1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1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19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18.wmf"/><Relationship Id="rId4" Type="http://schemas.openxmlformats.org/officeDocument/2006/relationships/image" Target="../media/image1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18.wmf"/><Relationship Id="rId4" Type="http://schemas.openxmlformats.org/officeDocument/2006/relationships/image" Target="../media/image19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/>
          <p:cNvSpPr/>
          <p:nvPr/>
        </p:nvSpPr>
        <p:spPr>
          <a:xfrm>
            <a:off x="1549610" y="2787774"/>
            <a:ext cx="6044781" cy="743960"/>
          </a:xfrm>
          <a:prstGeom prst="roundRect">
            <a:avLst>
              <a:gd name="adj" fmla="val 50000"/>
            </a:avLst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Lecture 19.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 code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노트북 활용과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인구구조 연령별 성별 </a:t>
            </a:r>
            <a:r>
              <a:rPr lang="ko-KR" altLang="en-US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산점도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02346" y="3670920"/>
            <a:ext cx="45393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err="1">
                <a:ln w="18415" cmpd="sng">
                  <a:noFill/>
                  <a:prstDash val="solid"/>
                </a:ln>
                <a:solidFill>
                  <a:schemeClr val="accent2"/>
                </a:solidFill>
              </a:rPr>
              <a:t>인공지능소프트웨어학과</a:t>
            </a:r>
            <a:r>
              <a:rPr lang="ko-KR" altLang="en-US" sz="1300" dirty="0">
                <a:ln w="18415" cmpd="sng">
                  <a:noFill/>
                  <a:prstDash val="solid"/>
                </a:ln>
                <a:solidFill>
                  <a:schemeClr val="accent2"/>
                </a:solidFill>
              </a:rPr>
              <a:t> </a:t>
            </a:r>
            <a:r>
              <a:rPr lang="ko-KR" altLang="en-US" sz="1500" dirty="0" err="1">
                <a:ln w="18415" cmpd="sng">
                  <a:noFill/>
                  <a:prstDash val="solid"/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김준휘</a:t>
            </a:r>
            <a:r>
              <a:rPr lang="ko-KR" altLang="en-US" sz="1500" dirty="0">
                <a:ln w="18415" cmpd="sng">
                  <a:noFill/>
                  <a:prstDash val="solid"/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교수</a:t>
            </a:r>
            <a:endParaRPr lang="en-US" altLang="ko-KR" sz="1500" dirty="0">
              <a:ln w="18415" cmpd="sng">
                <a:noFill/>
                <a:prstDash val="solid"/>
              </a:ln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631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6" y="277853"/>
            <a:ext cx="1729268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커널 선택</a:t>
            </a:r>
            <a:endParaRPr lang="en-US" altLang="ko-KR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3A248EE-FDFF-4BEA-C410-330E501CA9BE}"/>
              </a:ext>
            </a:extLst>
          </p:cNvPr>
          <p:cNvGrpSpPr/>
          <p:nvPr/>
        </p:nvGrpSpPr>
        <p:grpSpPr>
          <a:xfrm>
            <a:off x="202779" y="699542"/>
            <a:ext cx="2002188" cy="381262"/>
            <a:chOff x="202779" y="447056"/>
            <a:chExt cx="2002188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B84BD8A6-CA38-DD82-1899-E3A7786B7C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8292E6-F01A-0CF3-AC84-071764D58BD7}"/>
                </a:ext>
              </a:extLst>
            </p:cNvPr>
            <p:cNvSpPr txBox="1"/>
            <p:nvPr/>
          </p:nvSpPr>
          <p:spPr>
            <a:xfrm>
              <a:off x="476609" y="458986"/>
              <a:ext cx="1728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Select Kernel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4EE36D-29EA-1915-F5FE-AEF1DF01367B}"/>
              </a:ext>
            </a:extLst>
          </p:cNvPr>
          <p:cNvGrpSpPr/>
          <p:nvPr/>
        </p:nvGrpSpPr>
        <p:grpSpPr>
          <a:xfrm>
            <a:off x="543218" y="1090665"/>
            <a:ext cx="1386830" cy="338554"/>
            <a:chOff x="543218" y="792459"/>
            <a:chExt cx="1386830" cy="3385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3BC00B-E5D0-B32E-4DA6-8C86193EDDA6}"/>
                </a:ext>
              </a:extLst>
            </p:cNvPr>
            <p:cNvSpPr txBox="1"/>
            <p:nvPr/>
          </p:nvSpPr>
          <p:spPr>
            <a:xfrm>
              <a:off x="713048" y="792459"/>
              <a:ext cx="1217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파일 별 선택</a:t>
              </a:r>
            </a:p>
          </p:txBody>
        </p:sp>
        <p:pic>
          <p:nvPicPr>
            <p:cNvPr id="12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48F29248-D796-7D83-BFEF-E99BF3803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9680A7D-0297-439C-EA6D-BFB5BFFB1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17" y="1479062"/>
            <a:ext cx="6597740" cy="340840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305844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4" y="277851"/>
            <a:ext cx="2269260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커널 선택 계속</a:t>
            </a:r>
            <a:endParaRPr lang="en-US" altLang="ko-KR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3A248EE-FDFF-4BEA-C410-330E501CA9BE}"/>
              </a:ext>
            </a:extLst>
          </p:cNvPr>
          <p:cNvGrpSpPr/>
          <p:nvPr/>
        </p:nvGrpSpPr>
        <p:grpSpPr>
          <a:xfrm>
            <a:off x="202779" y="699542"/>
            <a:ext cx="1827460" cy="381262"/>
            <a:chOff x="202779" y="447056"/>
            <a:chExt cx="1827460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B84BD8A6-CA38-DD82-1899-E3A7786B7C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8292E6-F01A-0CF3-AC84-071764D58BD7}"/>
                </a:ext>
              </a:extLst>
            </p:cNvPr>
            <p:cNvSpPr txBox="1"/>
            <p:nvPr/>
          </p:nvSpPr>
          <p:spPr>
            <a:xfrm>
              <a:off x="476609" y="458986"/>
              <a:ext cx="1553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다음 계속 선택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4EE36D-29EA-1915-F5FE-AEF1DF01367B}"/>
              </a:ext>
            </a:extLst>
          </p:cNvPr>
          <p:cNvGrpSpPr/>
          <p:nvPr/>
        </p:nvGrpSpPr>
        <p:grpSpPr>
          <a:xfrm>
            <a:off x="543218" y="1090665"/>
            <a:ext cx="2325548" cy="338554"/>
            <a:chOff x="543218" y="792459"/>
            <a:chExt cx="2325548" cy="3385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3BC00B-E5D0-B32E-4DA6-8C86193EDDA6}"/>
                </a:ext>
              </a:extLst>
            </p:cNvPr>
            <p:cNvSpPr txBox="1"/>
            <p:nvPr/>
          </p:nvSpPr>
          <p:spPr>
            <a:xfrm>
              <a:off x="713048" y="792459"/>
              <a:ext cx="2155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Python Environment</a:t>
              </a:r>
            </a:p>
          </p:txBody>
        </p:sp>
        <p:pic>
          <p:nvPicPr>
            <p:cNvPr id="12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48F29248-D796-7D83-BFEF-E99BF3803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98D78C-BE9D-A69D-E419-95B7C008D47E}"/>
              </a:ext>
            </a:extLst>
          </p:cNvPr>
          <p:cNvGrpSpPr/>
          <p:nvPr/>
        </p:nvGrpSpPr>
        <p:grpSpPr>
          <a:xfrm>
            <a:off x="539552" y="1429219"/>
            <a:ext cx="1438126" cy="338554"/>
            <a:chOff x="543218" y="792459"/>
            <a:chExt cx="1438126" cy="3385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B4F80-1CAF-58A4-97F4-F5BE3404CD0B}"/>
                </a:ext>
              </a:extLst>
            </p:cNvPr>
            <p:cNvSpPr txBox="1"/>
            <p:nvPr/>
          </p:nvSpPr>
          <p:spPr>
            <a:xfrm>
              <a:off x="713048" y="792459"/>
              <a:ext cx="12682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Anaconda3</a:t>
              </a:r>
            </a:p>
          </p:txBody>
        </p:sp>
        <p:pic>
          <p:nvPicPr>
            <p:cNvPr id="10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634F5414-2DE8-985C-5203-1C88E5D050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CEE2F91-A7F6-8895-0500-D43BA5E19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17" y="1850506"/>
            <a:ext cx="4906134" cy="97966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27DD39-089A-1F91-2857-6002331A7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18" y="3246652"/>
            <a:ext cx="5209373" cy="86390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258146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4" y="277850"/>
            <a:ext cx="3169246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파일 열때마다 커널 선택</a:t>
            </a:r>
            <a:endParaRPr lang="en-US" altLang="ko-KR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3A248EE-FDFF-4BEA-C410-330E501CA9BE}"/>
              </a:ext>
            </a:extLst>
          </p:cNvPr>
          <p:cNvGrpSpPr/>
          <p:nvPr/>
        </p:nvGrpSpPr>
        <p:grpSpPr>
          <a:xfrm>
            <a:off x="202779" y="699542"/>
            <a:ext cx="2885442" cy="381262"/>
            <a:chOff x="202779" y="447056"/>
            <a:chExt cx="2885442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B84BD8A6-CA38-DD82-1899-E3A7786B7C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8292E6-F01A-0CF3-AC84-071764D58BD7}"/>
                </a:ext>
              </a:extLst>
            </p:cNvPr>
            <p:cNvSpPr txBox="1"/>
            <p:nvPr/>
          </p:nvSpPr>
          <p:spPr>
            <a:xfrm>
              <a:off x="476609" y="458986"/>
              <a:ext cx="2611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반드시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Anaconda3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선택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4EE36D-29EA-1915-F5FE-AEF1DF01367B}"/>
              </a:ext>
            </a:extLst>
          </p:cNvPr>
          <p:cNvGrpSpPr/>
          <p:nvPr/>
        </p:nvGrpSpPr>
        <p:grpSpPr>
          <a:xfrm>
            <a:off x="543218" y="1090665"/>
            <a:ext cx="7124554" cy="338554"/>
            <a:chOff x="543218" y="792459"/>
            <a:chExt cx="7124554" cy="3385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3BC00B-E5D0-B32E-4DA6-8C86193EDDA6}"/>
                </a:ext>
              </a:extLst>
            </p:cNvPr>
            <p:cNvSpPr txBox="1"/>
            <p:nvPr/>
          </p:nvSpPr>
          <p:spPr>
            <a:xfrm>
              <a:off x="713048" y="792459"/>
              <a:ext cx="6954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물론 표준 </a:t>
              </a:r>
              <a:r>
                <a:rPr lang="ko-KR" altLang="en-US" sz="1600" dirty="0" err="1">
                  <a:latin typeface="+mn-ea"/>
                </a:rPr>
                <a:t>파이썬에도</a:t>
              </a:r>
              <a:r>
                <a:rPr lang="ko-KR" altLang="en-US" sz="1600" dirty="0">
                  <a:latin typeface="+mn-ea"/>
                </a:rPr>
                <a:t> 패키지 </a:t>
              </a:r>
              <a:r>
                <a:rPr lang="en-US" altLang="ko-KR" sz="1600" dirty="0">
                  <a:latin typeface="+mn-ea"/>
                </a:rPr>
                <a:t>matplotlib, pandas, </a:t>
              </a:r>
              <a:r>
                <a:rPr lang="en-US" altLang="ko-KR" sz="1600" dirty="0" err="1">
                  <a:latin typeface="+mn-ea"/>
                </a:rPr>
                <a:t>numpy</a:t>
              </a:r>
              <a:r>
                <a:rPr lang="en-US" altLang="ko-KR" sz="1600" dirty="0">
                  <a:latin typeface="+mn-ea"/>
                </a:rPr>
                <a:t> </a:t>
              </a:r>
              <a:r>
                <a:rPr lang="ko-KR" altLang="en-US" sz="1600" dirty="0">
                  <a:latin typeface="+mn-ea"/>
                </a:rPr>
                <a:t>설치되었다면 가능</a:t>
              </a:r>
            </a:p>
          </p:txBody>
        </p:sp>
        <p:pic>
          <p:nvPicPr>
            <p:cNvPr id="12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48F29248-D796-7D83-BFEF-E99BF3803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0D63A1A-A013-A586-9F7B-5CFCE089B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1462128"/>
            <a:ext cx="6672403" cy="344697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229166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4" y="277849"/>
            <a:ext cx="1909267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노트북 실행</a:t>
            </a:r>
            <a:endParaRPr lang="en-US" altLang="ko-KR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3A248EE-FDFF-4BEA-C410-330E501CA9BE}"/>
              </a:ext>
            </a:extLst>
          </p:cNvPr>
          <p:cNvGrpSpPr/>
          <p:nvPr/>
        </p:nvGrpSpPr>
        <p:grpSpPr>
          <a:xfrm>
            <a:off x="202779" y="699542"/>
            <a:ext cx="1923641" cy="381262"/>
            <a:chOff x="202779" y="447056"/>
            <a:chExt cx="1923641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B84BD8A6-CA38-DD82-1899-E3A7786B7C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8292E6-F01A-0CF3-AC84-071764D58BD7}"/>
                </a:ext>
              </a:extLst>
            </p:cNvPr>
            <p:cNvSpPr txBox="1"/>
            <p:nvPr/>
          </p:nvSpPr>
          <p:spPr>
            <a:xfrm>
              <a:off x="476609" y="458986"/>
              <a:ext cx="1649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Shift + Enter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14809BA-8C09-8309-ACC1-5916E1157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65" y="1130349"/>
            <a:ext cx="7080787" cy="365794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07999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4" y="277849"/>
            <a:ext cx="1969266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탐색기 보기</a:t>
            </a:r>
            <a:endParaRPr lang="en-US" altLang="ko-KR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3A248EE-FDFF-4BEA-C410-330E501CA9BE}"/>
              </a:ext>
            </a:extLst>
          </p:cNvPr>
          <p:cNvGrpSpPr/>
          <p:nvPr/>
        </p:nvGrpSpPr>
        <p:grpSpPr>
          <a:xfrm>
            <a:off x="202779" y="699542"/>
            <a:ext cx="1351369" cy="381262"/>
            <a:chOff x="202779" y="447056"/>
            <a:chExt cx="1351369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B84BD8A6-CA38-DD82-1899-E3A7786B7C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8292E6-F01A-0CF3-AC84-071764D58BD7}"/>
                </a:ext>
              </a:extLst>
            </p:cNvPr>
            <p:cNvSpPr txBox="1"/>
            <p:nvPr/>
          </p:nvSpPr>
          <p:spPr>
            <a:xfrm>
              <a:off x="476609" y="458986"/>
              <a:ext cx="1077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파일 확인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4EE36D-29EA-1915-F5FE-AEF1DF01367B}"/>
              </a:ext>
            </a:extLst>
          </p:cNvPr>
          <p:cNvGrpSpPr/>
          <p:nvPr/>
        </p:nvGrpSpPr>
        <p:grpSpPr>
          <a:xfrm>
            <a:off x="543218" y="1090665"/>
            <a:ext cx="1386830" cy="338554"/>
            <a:chOff x="543218" y="792459"/>
            <a:chExt cx="1386830" cy="3385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3BC00B-E5D0-B32E-4DA6-8C86193EDDA6}"/>
                </a:ext>
              </a:extLst>
            </p:cNvPr>
            <p:cNvSpPr txBox="1"/>
            <p:nvPr/>
          </p:nvSpPr>
          <p:spPr>
            <a:xfrm>
              <a:off x="713048" y="792459"/>
              <a:ext cx="1217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새 파일 생성</a:t>
              </a:r>
            </a:p>
          </p:txBody>
        </p:sp>
        <p:pic>
          <p:nvPicPr>
            <p:cNvPr id="12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48F29248-D796-7D83-BFEF-E99BF3803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DF03B60-B9D7-0C96-6F79-ED9B6E27F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1478338"/>
            <a:ext cx="6912400" cy="357095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597176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3" y="277850"/>
            <a:ext cx="2701381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문법 오류 아닌 경우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C770380-9E7E-0DD3-8B37-E8A93A0F9703}"/>
              </a:ext>
            </a:extLst>
          </p:cNvPr>
          <p:cNvGrpSpPr/>
          <p:nvPr/>
        </p:nvGrpSpPr>
        <p:grpSpPr>
          <a:xfrm>
            <a:off x="202779" y="699542"/>
            <a:ext cx="5455057" cy="381262"/>
            <a:chOff x="202779" y="447056"/>
            <a:chExt cx="5455057" cy="381262"/>
          </a:xfrm>
        </p:grpSpPr>
        <p:pic>
          <p:nvPicPr>
            <p:cNvPr id="7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23A167B7-251F-970E-A35F-6B98B2B1A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535F7E-F285-E9D0-0D75-CDFCA34CB8A5}"/>
                </a:ext>
              </a:extLst>
            </p:cNvPr>
            <p:cNvSpPr txBox="1"/>
            <p:nvPr/>
          </p:nvSpPr>
          <p:spPr>
            <a:xfrm>
              <a:off x="476609" y="458986"/>
              <a:ext cx="5181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문제가 생기면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주로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matplotlib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에서 </a:t>
              </a:r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png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파일 오류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A9087A-A425-98B5-7B1F-1F4D39B094CA}"/>
              </a:ext>
            </a:extLst>
          </p:cNvPr>
          <p:cNvGrpSpPr/>
          <p:nvPr/>
        </p:nvGrpSpPr>
        <p:grpSpPr>
          <a:xfrm>
            <a:off x="543218" y="1090665"/>
            <a:ext cx="4690298" cy="338554"/>
            <a:chOff x="543218" y="792459"/>
            <a:chExt cx="4690298" cy="3385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EB87E8-B624-6A65-33CE-F79EABA20CCE}"/>
                </a:ext>
              </a:extLst>
            </p:cNvPr>
            <p:cNvSpPr txBox="1"/>
            <p:nvPr/>
          </p:nvSpPr>
          <p:spPr>
            <a:xfrm>
              <a:off x="713048" y="792459"/>
              <a:ext cx="4520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메뉴 </a:t>
              </a:r>
              <a:r>
                <a:rPr lang="en-US" altLang="ko-KR" sz="1600" dirty="0">
                  <a:latin typeface="+mn-ea"/>
                </a:rPr>
                <a:t>View | Command Palette (Ctrl + Shift + P)</a:t>
              </a:r>
            </a:p>
          </p:txBody>
        </p:sp>
        <p:pic>
          <p:nvPicPr>
            <p:cNvPr id="14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49DBA081-B032-4C52-AF9F-BEC2082A52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B8746D-105E-AB91-44FE-C467E72B7690}"/>
              </a:ext>
            </a:extLst>
          </p:cNvPr>
          <p:cNvGrpSpPr/>
          <p:nvPr/>
        </p:nvGrpSpPr>
        <p:grpSpPr>
          <a:xfrm>
            <a:off x="834727" y="1408599"/>
            <a:ext cx="5909258" cy="323165"/>
            <a:chOff x="823330" y="1344996"/>
            <a:chExt cx="5909258" cy="323165"/>
          </a:xfrm>
        </p:grpSpPr>
        <p:pic>
          <p:nvPicPr>
            <p:cNvPr id="16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BF0AE7E5-48A6-4950-2B60-6B5ECC658D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875F7C-A3DD-A45B-3A0F-F6A8881F8DDD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&gt;reload 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6583995-2370-F50A-5095-61D470DEF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728" y="1768588"/>
            <a:ext cx="6197232" cy="32015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594086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4" y="277847"/>
            <a:ext cx="1789269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표준 입력</a:t>
            </a:r>
            <a:endParaRPr lang="en-US" altLang="ko-KR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3A248EE-FDFF-4BEA-C410-330E501CA9BE}"/>
              </a:ext>
            </a:extLst>
          </p:cNvPr>
          <p:cNvGrpSpPr/>
          <p:nvPr/>
        </p:nvGrpSpPr>
        <p:grpSpPr>
          <a:xfrm>
            <a:off x="202779" y="699542"/>
            <a:ext cx="2928724" cy="381262"/>
            <a:chOff x="202779" y="447056"/>
            <a:chExt cx="2928724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B84BD8A6-CA38-DD82-1899-E3A7786B7C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8292E6-F01A-0CF3-AC84-071764D58BD7}"/>
                </a:ext>
              </a:extLst>
            </p:cNvPr>
            <p:cNvSpPr txBox="1"/>
            <p:nvPr/>
          </p:nvSpPr>
          <p:spPr>
            <a:xfrm>
              <a:off x="476609" y="458986"/>
              <a:ext cx="2654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명령 팔레트 부분에서 입력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F752FAC-C23C-E40B-839D-F6C71C53F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43" y="1139836"/>
            <a:ext cx="7035641" cy="363462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780074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7774" y="1692414"/>
            <a:ext cx="33505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인구구조 연령별</a:t>
            </a:r>
            <a:endParaRPr lang="en-US" altLang="ko-KR" sz="36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성별 </a:t>
            </a:r>
            <a:r>
              <a:rPr lang="ko-KR" altLang="en-US" sz="360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산점도</a:t>
            </a:r>
            <a:r>
              <a:rPr lang="ko-KR" altLang="en-US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분석</a:t>
            </a:r>
            <a:endParaRPr lang="en-US" altLang="ko-KR" sz="36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70283" y="1044342"/>
            <a:ext cx="19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LESSON 02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015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2" y="277842"/>
            <a:ext cx="4129232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343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제주도의 연령대별 성별 비율은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?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0356222-91A9-DF1A-FA54-14B9FB2BF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85" y="892175"/>
            <a:ext cx="3761922" cy="294748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835BE31-7097-9CFC-6465-54159A645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004" y="881723"/>
            <a:ext cx="3659939" cy="2622150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1D852D5-3A89-5842-87A8-46ADDF327F44}"/>
              </a:ext>
            </a:extLst>
          </p:cNvPr>
          <p:cNvGrpSpPr/>
          <p:nvPr/>
        </p:nvGrpSpPr>
        <p:grpSpPr>
          <a:xfrm>
            <a:off x="2232039" y="4082301"/>
            <a:ext cx="4128626" cy="592650"/>
            <a:chOff x="705810" y="1599641"/>
            <a:chExt cx="3750011" cy="592650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FDE73ED1-080A-B9B8-0A0C-D25D4AFE3FF5}"/>
                </a:ext>
              </a:extLst>
            </p:cNvPr>
            <p:cNvSpPr/>
            <p:nvPr/>
          </p:nvSpPr>
          <p:spPr>
            <a:xfrm>
              <a:off x="705810" y="1599641"/>
              <a:ext cx="3750011" cy="59265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1F2A12A-E50B-C5F4-8BBF-4D7860B123BA}"/>
                </a:ext>
              </a:extLst>
            </p:cNvPr>
            <p:cNvSpPr txBox="1"/>
            <p:nvPr/>
          </p:nvSpPr>
          <p:spPr>
            <a:xfrm>
              <a:off x="775255" y="1638293"/>
              <a:ext cx="353982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어떻게 하면 연령대별 성별 비율을</a:t>
              </a:r>
            </a:p>
            <a:p>
              <a:pPr algn="ctr"/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지금보다 더 알아보기 쉽게 표현할 수 있을까요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3848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2" y="277842"/>
            <a:ext cx="2929252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꺾은선 그래프로 표현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8F786E6-28A7-47F4-D8D4-3826028AE702}"/>
              </a:ext>
            </a:extLst>
          </p:cNvPr>
          <p:cNvGrpSpPr/>
          <p:nvPr/>
        </p:nvGrpSpPr>
        <p:grpSpPr>
          <a:xfrm>
            <a:off x="202779" y="699542"/>
            <a:ext cx="5339640" cy="381262"/>
            <a:chOff x="202779" y="447056"/>
            <a:chExt cx="5339640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1247D368-AF6B-D73A-C745-CBC9A3066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E2C22C-8E3D-0F24-77CA-90CB24C151C1}"/>
                </a:ext>
              </a:extLst>
            </p:cNvPr>
            <p:cNvSpPr txBox="1"/>
            <p:nvPr/>
          </p:nvSpPr>
          <p:spPr>
            <a:xfrm>
              <a:off x="476609" y="458986"/>
              <a:ext cx="5065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연령대별 성별 인구수를 꺾은선 그래프로 시각화하기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A8CCD9-1E95-82AB-4767-AED148F2B6C4}"/>
              </a:ext>
            </a:extLst>
          </p:cNvPr>
          <p:cNvGrpSpPr/>
          <p:nvPr/>
        </p:nvGrpSpPr>
        <p:grpSpPr>
          <a:xfrm>
            <a:off x="3132024" y="4273009"/>
            <a:ext cx="4218938" cy="592650"/>
            <a:chOff x="705809" y="1599641"/>
            <a:chExt cx="3832041" cy="592650"/>
          </a:xfrm>
        </p:grpSpPr>
        <p:sp>
          <p:nvSpPr>
            <p:cNvPr id="6" name="모서리가 둥근 직사각형 7">
              <a:extLst>
                <a:ext uri="{FF2B5EF4-FFF2-40B4-BE49-F238E27FC236}">
                  <a16:creationId xmlns:a16="http://schemas.microsoft.com/office/drawing/2014/main" id="{29757780-74B1-F8DC-396B-F71AFAC22B2E}"/>
                </a:ext>
              </a:extLst>
            </p:cNvPr>
            <p:cNvSpPr/>
            <p:nvPr/>
          </p:nvSpPr>
          <p:spPr>
            <a:xfrm>
              <a:off x="705809" y="1599641"/>
              <a:ext cx="3832041" cy="59265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5EE0BD-E23D-B076-B43D-2DC274C460BD}"/>
                </a:ext>
              </a:extLst>
            </p:cNvPr>
            <p:cNvSpPr txBox="1"/>
            <p:nvPr/>
          </p:nvSpPr>
          <p:spPr>
            <a:xfrm>
              <a:off x="775255" y="1638293"/>
              <a:ext cx="376259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연령별로 남성 인구수에서 여성 인구수를 뺀 차이를</a:t>
              </a:r>
            </a:p>
            <a:p>
              <a:pPr algn="ctr"/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막대그래프로 표현하면 어떨까요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?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C9A67B9-B0F1-DBC6-F4FA-7F4AB7608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91" y="1126475"/>
            <a:ext cx="2629235" cy="388125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AFA502-4164-6CBC-6F2E-C8C0370CC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534" y="1126235"/>
            <a:ext cx="4139931" cy="310134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902687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casio\매\2023_작업\04. [모션파크]동양미래대_오픈소스_ppt\06.이미지\데이터분석입문_시안\ㄱ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716" y="2972866"/>
            <a:ext cx="246956" cy="24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0105" y="2807925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학습목표</a:t>
            </a:r>
          </a:p>
        </p:txBody>
      </p:sp>
      <p:pic>
        <p:nvPicPr>
          <p:cNvPr id="4" name="Picture 2" descr="C:\Users\casio\매\2023_작업\04. [모션파크]동양미래대_오픈소스_ppt\06.이미지\데이터분석입문_시안\ㄱ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32301" y="2754695"/>
            <a:ext cx="246956" cy="24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casio\매\2023_작업\04. [모션파크]동양미래대_오픈소스_ppt\06.이미지\데이터분석입문_시안\ㄴ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23529" y="404935"/>
            <a:ext cx="241200" cy="24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casio\매\2023_작업\04. [모션파크]동양미래대_오픈소스_ppt\06.이미지\데이터분석입문_시안\ㄴ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72" y="629288"/>
            <a:ext cx="241200" cy="24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0105" y="461469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/>
                </a:solidFill>
                <a:latin typeface="+mj-ea"/>
                <a:ea typeface="+mj-ea"/>
              </a:rPr>
              <a:t>학습개요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690739" y="944890"/>
            <a:ext cx="2956645" cy="786434"/>
            <a:chOff x="690739" y="944890"/>
            <a:chExt cx="2956645" cy="786434"/>
          </a:xfrm>
        </p:grpSpPr>
        <p:pic>
          <p:nvPicPr>
            <p:cNvPr id="5125" name="Picture 5" descr="C:\Users\casio\매\2023_작업\04. [모션파크]동양미래대_오픈소스_ppt\06.이미지\데이터분석입문_시안\체크1.e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739" y="1038424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976973" y="944890"/>
              <a:ext cx="2670411" cy="786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dirty="0">
                  <a:latin typeface="+mn-ea"/>
                </a:rPr>
                <a:t>Vs code </a:t>
              </a:r>
              <a:r>
                <a:rPr lang="ko-KR" altLang="en-US" dirty="0">
                  <a:latin typeface="+mn-ea"/>
                </a:rPr>
                <a:t>노트북 소스 활용</a:t>
              </a:r>
            </a:p>
            <a:p>
              <a:pPr>
                <a:lnSpc>
                  <a:spcPct val="130000"/>
                </a:lnSpc>
              </a:pPr>
              <a:r>
                <a:rPr lang="ko-KR" altLang="en-US" dirty="0">
                  <a:latin typeface="+mn-ea"/>
                </a:rPr>
                <a:t>인구구조 연령별 성별 분석</a:t>
              </a:r>
            </a:p>
          </p:txBody>
        </p:sp>
        <p:pic>
          <p:nvPicPr>
            <p:cNvPr id="13" name="Picture 5" descr="C:\Users\casio\매\2023_작업\04. [모션파크]동양미래대_오픈소스_ppt\06.이미지\데이터분석입문_시안\체크1.e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573" y="1388658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695080" y="3321154"/>
            <a:ext cx="7616022" cy="1714380"/>
            <a:chOff x="841798" y="3321154"/>
            <a:chExt cx="7616022" cy="1714380"/>
          </a:xfrm>
        </p:grpSpPr>
        <p:pic>
          <p:nvPicPr>
            <p:cNvPr id="22" name="Picture 4" descr="C:\Users\casio\매\2023_작업\04. [모션파크]동양미래대_오픈소스_ppt\06.이미지\데이터분석입문_시안\체크2.e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220" y="4278163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C:\Users\casio\매\2023_작업\04. [모션파크]동양미래대_오픈소스_ppt\06.이미지\데이터분석입문_시안\체크2.e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798" y="3465783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1118951" y="3321154"/>
              <a:ext cx="7338869" cy="1714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</a:rPr>
                <a:t>Vs code</a:t>
              </a:r>
              <a:r>
                <a:rPr lang="ko-KR" altLang="en-US" dirty="0">
                  <a:solidFill>
                    <a:schemeClr val="bg1"/>
                  </a:solidFill>
                </a:rPr>
                <a:t>에서 노트북을 편집하고 실행할 수 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임의의 행정구역의 인구구조 연령별 성별 분석을 위해 </a:t>
              </a:r>
              <a:r>
                <a:rPr lang="ko-KR" altLang="en-US" dirty="0" err="1">
                  <a:solidFill>
                    <a:schemeClr val="bg1"/>
                  </a:solidFill>
                </a:rPr>
                <a:t>산점도를</a:t>
              </a:r>
              <a:r>
                <a:rPr lang="ko-KR" altLang="en-US" dirty="0">
                  <a:solidFill>
                    <a:schemeClr val="bg1"/>
                  </a:solidFill>
                </a:rPr>
                <a:t> 그릴 수 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err="1">
                  <a:solidFill>
                    <a:schemeClr val="bg1"/>
                  </a:solidFill>
                </a:rPr>
                <a:t>산점도에서</a:t>
              </a:r>
              <a:r>
                <a:rPr lang="ko-KR" altLang="en-US" dirty="0">
                  <a:solidFill>
                    <a:schemeClr val="bg1"/>
                  </a:solidFill>
                </a:rPr>
                <a:t> 연령별로 </a:t>
              </a:r>
              <a:r>
                <a:rPr lang="en-US" altLang="ko-KR" dirty="0" err="1">
                  <a:solidFill>
                    <a:schemeClr val="bg1"/>
                  </a:solidFill>
                </a:rPr>
                <a:t>colorbar</a:t>
              </a:r>
              <a:r>
                <a:rPr lang="ko-KR" altLang="en-US" dirty="0">
                  <a:solidFill>
                    <a:schemeClr val="bg1"/>
                  </a:solidFill>
                </a:rPr>
                <a:t>를 지정해 그릴 수 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err="1">
                  <a:solidFill>
                    <a:schemeClr val="bg1"/>
                  </a:solidFill>
                </a:rPr>
                <a:t>산점도에서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</a:rPr>
                <a:t>colorbar</a:t>
              </a:r>
              <a:r>
                <a:rPr lang="ko-KR" altLang="en-US" dirty="0">
                  <a:solidFill>
                    <a:schemeClr val="bg1"/>
                  </a:solidFill>
                </a:rPr>
                <a:t>를 통해 연령별 분포를 이해할 수 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pic>
        <p:nvPicPr>
          <p:cNvPr id="5" name="Picture 4" descr="C:\Users\casio\매\2023_작업\04. [모션파크]동양미래대_오픈소스_ppt\06.이미지\데이터분석입문_시안\체크2.emf">
            <a:extLst>
              <a:ext uri="{FF2B5EF4-FFF2-40B4-BE49-F238E27FC236}">
                <a16:creationId xmlns:a16="http://schemas.microsoft.com/office/drawing/2014/main" id="{F16387D0-E017-BB3A-30B4-DFDD7B604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80" y="3879116"/>
            <a:ext cx="295317" cy="25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casio\매\2023_작업\04. [모션파크]동양미래대_오픈소스_ppt\06.이미지\데이터분석입문_시안\체크2.emf">
            <a:extLst>
              <a:ext uri="{FF2B5EF4-FFF2-40B4-BE49-F238E27FC236}">
                <a16:creationId xmlns:a16="http://schemas.microsoft.com/office/drawing/2014/main" id="{C4B2A829-0CF3-FED6-85D2-A273A1948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02" y="4680389"/>
            <a:ext cx="295317" cy="25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83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1" y="277841"/>
            <a:ext cx="3709239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315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막대그래프로 표현하기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(1/2)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8F786E6-28A7-47F4-D8D4-3826028AE702}"/>
              </a:ext>
            </a:extLst>
          </p:cNvPr>
          <p:cNvGrpSpPr/>
          <p:nvPr/>
        </p:nvGrpSpPr>
        <p:grpSpPr>
          <a:xfrm>
            <a:off x="202779" y="699542"/>
            <a:ext cx="6674941" cy="381262"/>
            <a:chOff x="202779" y="447056"/>
            <a:chExt cx="6674941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1247D368-AF6B-D73A-C745-CBC9A3066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E2C22C-8E3D-0F24-77CA-90CB24C151C1}"/>
                </a:ext>
              </a:extLst>
            </p:cNvPr>
            <p:cNvSpPr txBox="1"/>
            <p:nvPr/>
          </p:nvSpPr>
          <p:spPr>
            <a:xfrm>
              <a:off x="476609" y="458986"/>
              <a:ext cx="64011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연령별 남성 인구수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–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여성 인구수 결과를 막대그래프로 가시화하기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C3F797D-FAE4-EC94-18F5-2D7D0B4240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13" t="1090" r="20569"/>
          <a:stretch/>
        </p:blipFill>
        <p:spPr>
          <a:xfrm>
            <a:off x="371165" y="1154278"/>
            <a:ext cx="6361423" cy="350363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3750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1" y="277841"/>
            <a:ext cx="3709239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막대그래프로 표현하기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(2/2)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8F786E6-28A7-47F4-D8D4-3826028AE702}"/>
              </a:ext>
            </a:extLst>
          </p:cNvPr>
          <p:cNvGrpSpPr/>
          <p:nvPr/>
        </p:nvGrpSpPr>
        <p:grpSpPr>
          <a:xfrm>
            <a:off x="202779" y="699542"/>
            <a:ext cx="7694451" cy="381262"/>
            <a:chOff x="202779" y="447056"/>
            <a:chExt cx="7694451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1247D368-AF6B-D73A-C745-CBC9A3066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E2C22C-8E3D-0F24-77CA-90CB24C151C1}"/>
                </a:ext>
              </a:extLst>
            </p:cNvPr>
            <p:cNvSpPr txBox="1"/>
            <p:nvPr/>
          </p:nvSpPr>
          <p:spPr>
            <a:xfrm>
              <a:off x="476609" y="458986"/>
              <a:ext cx="7420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연령별 남성 인구수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–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여성 인구수 결과를 막대그래프로 가시화하기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실행결과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)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B9212B2-83E3-B8F1-A19E-13CD4922B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1138793"/>
            <a:ext cx="4772691" cy="3467584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0D0F48D-47B6-87F1-0E2B-9FF2E333FC21}"/>
              </a:ext>
            </a:extLst>
          </p:cNvPr>
          <p:cNvGrpSpPr/>
          <p:nvPr/>
        </p:nvGrpSpPr>
        <p:grpSpPr>
          <a:xfrm>
            <a:off x="4332004" y="1792288"/>
            <a:ext cx="4246991" cy="592650"/>
            <a:chOff x="705809" y="1599641"/>
            <a:chExt cx="3857521" cy="592650"/>
          </a:xfrm>
        </p:grpSpPr>
        <p:sp>
          <p:nvSpPr>
            <p:cNvPr id="7" name="모서리가 둥근 직사각형 7">
              <a:extLst>
                <a:ext uri="{FF2B5EF4-FFF2-40B4-BE49-F238E27FC236}">
                  <a16:creationId xmlns:a16="http://schemas.microsoft.com/office/drawing/2014/main" id="{628ED3DE-7F48-E6C5-8976-3021DD1B2994}"/>
                </a:ext>
              </a:extLst>
            </p:cNvPr>
            <p:cNvSpPr/>
            <p:nvPr/>
          </p:nvSpPr>
          <p:spPr>
            <a:xfrm>
              <a:off x="705809" y="1599641"/>
              <a:ext cx="3832041" cy="59265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B2B455-D98B-627D-0C2A-8FE069F3EEF6}"/>
                </a:ext>
              </a:extLst>
            </p:cNvPr>
            <p:cNvSpPr txBox="1"/>
            <p:nvPr/>
          </p:nvSpPr>
          <p:spPr>
            <a:xfrm>
              <a:off x="749775" y="1638293"/>
              <a:ext cx="381355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같은 데이터라도 다양한 형태로 </a:t>
              </a:r>
              <a:r>
                <a:rPr lang="ko-KR" altLang="en-US" sz="1500" dirty="0" err="1">
                  <a:solidFill>
                    <a:schemeClr val="tx2"/>
                  </a:solidFill>
                  <a:latin typeface="+mn-ea"/>
                </a:rPr>
                <a:t>시각화하면</a:t>
              </a:r>
              <a:endParaRPr lang="ko-KR" altLang="en-US" sz="1500" dirty="0">
                <a:solidFill>
                  <a:schemeClr val="tx2"/>
                </a:solidFill>
                <a:latin typeface="+mn-ea"/>
              </a:endParaRPr>
            </a:p>
            <a:p>
              <a:pPr algn="ctr"/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데이터에 숨겨진 다양한 사실을 발견할 수 있습니다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9548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2" y="277842"/>
            <a:ext cx="6409194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586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제주도의 연령대별 성별 비율을 </a:t>
            </a:r>
            <a:r>
              <a:rPr lang="ko-KR" altLang="en-US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산점도로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 표현하기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(1/6)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8F786E6-28A7-47F4-D8D4-3826028AE702}"/>
              </a:ext>
            </a:extLst>
          </p:cNvPr>
          <p:cNvGrpSpPr/>
          <p:nvPr/>
        </p:nvGrpSpPr>
        <p:grpSpPr>
          <a:xfrm>
            <a:off x="202779" y="699542"/>
            <a:ext cx="6105876" cy="381262"/>
            <a:chOff x="202779" y="447056"/>
            <a:chExt cx="6105876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1247D368-AF6B-D73A-C745-CBC9A3066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E2C22C-8E3D-0F24-77CA-90CB24C151C1}"/>
                </a:ext>
              </a:extLst>
            </p:cNvPr>
            <p:cNvSpPr txBox="1"/>
            <p:nvPr/>
          </p:nvSpPr>
          <p:spPr>
            <a:xfrm>
              <a:off x="476609" y="458986"/>
              <a:ext cx="5832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연령별 남성 및 여성 인구수를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scatter( )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함수로 시각화하기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00A159B-D0F9-DD46-F601-58457B07BE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91" t="1251" r="468"/>
          <a:stretch/>
        </p:blipFill>
        <p:spPr>
          <a:xfrm>
            <a:off x="371165" y="1137458"/>
            <a:ext cx="7800775" cy="358064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F9F1AF0-1B51-9CC2-448C-ACA608940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45" y="1460825"/>
            <a:ext cx="4139931" cy="297120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926643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2" y="277842"/>
            <a:ext cx="6409194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592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제주도의 연령대별 성별 비율을 </a:t>
            </a:r>
            <a:r>
              <a:rPr lang="ko-KR" altLang="en-US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산점도로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 표현하기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(2/6)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8F786E6-28A7-47F4-D8D4-3826028AE702}"/>
              </a:ext>
            </a:extLst>
          </p:cNvPr>
          <p:cNvGrpSpPr/>
          <p:nvPr/>
        </p:nvGrpSpPr>
        <p:grpSpPr>
          <a:xfrm>
            <a:off x="202779" y="699542"/>
            <a:ext cx="2741172" cy="381262"/>
            <a:chOff x="202779" y="447056"/>
            <a:chExt cx="2741172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1247D368-AF6B-D73A-C745-CBC9A3066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E2C22C-8E3D-0F24-77CA-90CB24C151C1}"/>
                </a:ext>
              </a:extLst>
            </p:cNvPr>
            <p:cNvSpPr txBox="1"/>
            <p:nvPr/>
          </p:nvSpPr>
          <p:spPr>
            <a:xfrm>
              <a:off x="476609" y="458986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chemeClr val="accent2"/>
                  </a:solidFill>
                  <a:latin typeface="+mj-ea"/>
                  <a:ea typeface="+mj-ea"/>
                </a:rPr>
                <a:t>컬러바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,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추세선 추가하기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FFCC616-A63F-7939-7F52-9D6F2CFE4F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89" t="900" r="500" b="1"/>
          <a:stretch/>
        </p:blipFill>
        <p:spPr>
          <a:xfrm>
            <a:off x="371475" y="1142128"/>
            <a:ext cx="7680467" cy="379970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6182B6-B32D-D411-6FDE-AA938FB3F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393" y="1611766"/>
            <a:ext cx="3807146" cy="295575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061979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2" y="277842"/>
            <a:ext cx="6409194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592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제주도의 연령대별 성별 비율을 </a:t>
            </a:r>
            <a:r>
              <a:rPr lang="ko-KR" altLang="en-US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산점도로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 표현하기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(3/6)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8F786E6-28A7-47F4-D8D4-3826028AE702}"/>
              </a:ext>
            </a:extLst>
          </p:cNvPr>
          <p:cNvGrpSpPr/>
          <p:nvPr/>
        </p:nvGrpSpPr>
        <p:grpSpPr>
          <a:xfrm>
            <a:off x="202779" y="699542"/>
            <a:ext cx="2452632" cy="381262"/>
            <a:chOff x="202779" y="447056"/>
            <a:chExt cx="2452632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1247D368-AF6B-D73A-C745-CBC9A3066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E2C22C-8E3D-0F24-77CA-90CB24C151C1}"/>
                </a:ext>
              </a:extLst>
            </p:cNvPr>
            <p:cNvSpPr txBox="1"/>
            <p:nvPr/>
          </p:nvSpPr>
          <p:spPr>
            <a:xfrm>
              <a:off x="476609" y="458986"/>
              <a:ext cx="2178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버블의 크기 조정하기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F6324AE-D855-DF80-F642-44B11C33F6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70" t="1099" r="399"/>
          <a:stretch/>
        </p:blipFill>
        <p:spPr>
          <a:xfrm>
            <a:off x="371552" y="1130357"/>
            <a:ext cx="6409194" cy="383443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832698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2" y="277842"/>
            <a:ext cx="6409194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592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제주도의 연령대별 성별 비율을 </a:t>
            </a:r>
            <a:r>
              <a:rPr lang="ko-KR" altLang="en-US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산점도로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 표현하기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(4/6)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8F786E6-28A7-47F4-D8D4-3826028AE702}"/>
              </a:ext>
            </a:extLst>
          </p:cNvPr>
          <p:cNvGrpSpPr/>
          <p:nvPr/>
        </p:nvGrpSpPr>
        <p:grpSpPr>
          <a:xfrm>
            <a:off x="202779" y="699542"/>
            <a:ext cx="3472141" cy="381262"/>
            <a:chOff x="202779" y="447056"/>
            <a:chExt cx="3472141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1247D368-AF6B-D73A-C745-CBC9A3066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E2C22C-8E3D-0F24-77CA-90CB24C151C1}"/>
                </a:ext>
              </a:extLst>
            </p:cNvPr>
            <p:cNvSpPr txBox="1"/>
            <p:nvPr/>
          </p:nvSpPr>
          <p:spPr>
            <a:xfrm>
              <a:off x="476609" y="458986"/>
              <a:ext cx="3198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버블의 크기 조정하기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실행결과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)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6D88F34-3CC6-E0C8-9970-BAC1591A7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25" y="1134468"/>
            <a:ext cx="5929828" cy="3732059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1D3ED9-7331-1778-F54B-182C21DBD2A3}"/>
              </a:ext>
            </a:extLst>
          </p:cNvPr>
          <p:cNvGrpSpPr/>
          <p:nvPr/>
        </p:nvGrpSpPr>
        <p:grpSpPr>
          <a:xfrm>
            <a:off x="6732587" y="1134468"/>
            <a:ext cx="1199356" cy="307777"/>
            <a:chOff x="1475660" y="1618968"/>
            <a:chExt cx="1089369" cy="307777"/>
          </a:xfrm>
        </p:grpSpPr>
        <p:sp>
          <p:nvSpPr>
            <p:cNvPr id="6" name="모서리가 둥근 직사각형 7">
              <a:extLst>
                <a:ext uri="{FF2B5EF4-FFF2-40B4-BE49-F238E27FC236}">
                  <a16:creationId xmlns:a16="http://schemas.microsoft.com/office/drawing/2014/main" id="{9746D5A2-76FB-C536-CCBA-5AD3DE0C3782}"/>
                </a:ext>
              </a:extLst>
            </p:cNvPr>
            <p:cNvSpPr/>
            <p:nvPr/>
          </p:nvSpPr>
          <p:spPr>
            <a:xfrm>
              <a:off x="1475660" y="1618968"/>
              <a:ext cx="1089369" cy="30777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81863B-BA1E-EFDF-5A03-42675F25479C}"/>
                </a:ext>
              </a:extLst>
            </p:cNvPr>
            <p:cNvSpPr txBox="1"/>
            <p:nvPr/>
          </p:nvSpPr>
          <p:spPr>
            <a:xfrm>
              <a:off x="1547664" y="1618968"/>
              <a:ext cx="951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tx2"/>
                  </a:solidFill>
                  <a:latin typeface="+mn-ea"/>
                </a:rPr>
                <a:t>연령대 정보</a:t>
              </a:r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9D6F814-2AA2-DFC2-7C52-BADF6A7B4228}"/>
              </a:ext>
            </a:extLst>
          </p:cNvPr>
          <p:cNvCxnSpPr>
            <a:cxnSpLocks/>
          </p:cNvCxnSpPr>
          <p:nvPr/>
        </p:nvCxnSpPr>
        <p:spPr>
          <a:xfrm flipH="1">
            <a:off x="6258374" y="1303493"/>
            <a:ext cx="408438" cy="332786"/>
          </a:xfrm>
          <a:prstGeom prst="straightConnector1">
            <a:avLst/>
          </a:prstGeom>
          <a:noFill/>
          <a:ln w="25400">
            <a:solidFill>
              <a:srgbClr val="ED7D31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74128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2" y="277842"/>
            <a:ext cx="6409194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592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제주도의 연령대별 성별 비율을 </a:t>
            </a:r>
            <a:r>
              <a:rPr lang="ko-KR" altLang="en-US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산점도로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 표현하기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(5/6)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8F786E6-28A7-47F4-D8D4-3826028AE702}"/>
              </a:ext>
            </a:extLst>
          </p:cNvPr>
          <p:cNvGrpSpPr/>
          <p:nvPr/>
        </p:nvGrpSpPr>
        <p:grpSpPr>
          <a:xfrm>
            <a:off x="202779" y="699542"/>
            <a:ext cx="6105876" cy="658261"/>
            <a:chOff x="202779" y="447056"/>
            <a:chExt cx="6105876" cy="658261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1247D368-AF6B-D73A-C745-CBC9A3066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E2C22C-8E3D-0F24-77CA-90CB24C151C1}"/>
                </a:ext>
              </a:extLst>
            </p:cNvPr>
            <p:cNvSpPr txBox="1"/>
            <p:nvPr/>
          </p:nvSpPr>
          <p:spPr>
            <a:xfrm>
              <a:off x="476609" y="458986"/>
              <a:ext cx="58320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연령별 남성 및 여성 인구수를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scatter( )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함수로 시각화하기</a:t>
              </a:r>
              <a:endParaRPr lang="en-US" altLang="ko-KR" dirty="0">
                <a:solidFill>
                  <a:schemeClr val="accent2"/>
                </a:solidFill>
                <a:latin typeface="+mj-ea"/>
                <a:ea typeface="+mj-ea"/>
              </a:endParaRPr>
            </a:p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제곱근을 사용하지 않았을 경우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)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9D711F7-B409-C9AA-C0C3-6B640D41D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6" y="1368561"/>
            <a:ext cx="4740515" cy="2985262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E9AE257-00E7-9937-B23F-E838BFBA0510}"/>
              </a:ext>
            </a:extLst>
          </p:cNvPr>
          <p:cNvGrpSpPr/>
          <p:nvPr/>
        </p:nvGrpSpPr>
        <p:grpSpPr>
          <a:xfrm>
            <a:off x="641768" y="4432028"/>
            <a:ext cx="4199930" cy="592650"/>
            <a:chOff x="705809" y="1599641"/>
            <a:chExt cx="3814775" cy="592650"/>
          </a:xfrm>
        </p:grpSpPr>
        <p:sp>
          <p:nvSpPr>
            <p:cNvPr id="12" name="모서리가 둥근 직사각형 7">
              <a:extLst>
                <a:ext uri="{FF2B5EF4-FFF2-40B4-BE49-F238E27FC236}">
                  <a16:creationId xmlns:a16="http://schemas.microsoft.com/office/drawing/2014/main" id="{7E76FD27-F9C1-1B4D-D684-42F8FD816E97}"/>
                </a:ext>
              </a:extLst>
            </p:cNvPr>
            <p:cNvSpPr/>
            <p:nvPr/>
          </p:nvSpPr>
          <p:spPr>
            <a:xfrm>
              <a:off x="705809" y="1599641"/>
              <a:ext cx="3814775" cy="59265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74E7AF-3816-C5FC-D32E-674CC0315688}"/>
                </a:ext>
              </a:extLst>
            </p:cNvPr>
            <p:cNvSpPr txBox="1"/>
            <p:nvPr/>
          </p:nvSpPr>
          <p:spPr>
            <a:xfrm>
              <a:off x="775255" y="1638293"/>
              <a:ext cx="361990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위의 </a:t>
              </a:r>
              <a:r>
                <a:rPr lang="ko-KR" altLang="en-US" sz="1500" dirty="0" err="1">
                  <a:solidFill>
                    <a:schemeClr val="tx2"/>
                  </a:solidFill>
                  <a:latin typeface="+mn-ea"/>
                </a:rPr>
                <a:t>그래프에서와</a:t>
              </a: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 같이 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s </a:t>
              </a: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속성값에 너무 큰 값이 </a:t>
              </a:r>
            </a:p>
            <a:p>
              <a:pPr algn="ctr"/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지정되면 시각화 효과가 떨어집니다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9185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2" y="277842"/>
            <a:ext cx="6409194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592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제주도의 연령대별 성별 비율을 </a:t>
            </a:r>
            <a:r>
              <a:rPr lang="ko-KR" altLang="en-US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산점도로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 표현하기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(6/6)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8F786E6-28A7-47F4-D8D4-3826028AE702}"/>
              </a:ext>
            </a:extLst>
          </p:cNvPr>
          <p:cNvGrpSpPr/>
          <p:nvPr/>
        </p:nvGrpSpPr>
        <p:grpSpPr>
          <a:xfrm>
            <a:off x="202779" y="699542"/>
            <a:ext cx="2928724" cy="381262"/>
            <a:chOff x="202779" y="447056"/>
            <a:chExt cx="2928724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1247D368-AF6B-D73A-C745-CBC9A3066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E2C22C-8E3D-0F24-77CA-90CB24C151C1}"/>
                </a:ext>
              </a:extLst>
            </p:cNvPr>
            <p:cNvSpPr txBox="1"/>
            <p:nvPr/>
          </p:nvSpPr>
          <p:spPr>
            <a:xfrm>
              <a:off x="476609" y="458986"/>
              <a:ext cx="2654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버블의 크기를 적당히 산정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69683DF-BB40-CE21-11EB-C7756ECD4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65" y="1137283"/>
            <a:ext cx="7597201" cy="191446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8B6A97E-45D8-080B-7459-A3B01B8F8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47" y="2691748"/>
            <a:ext cx="3955584" cy="226105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197232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7199" y="1923246"/>
            <a:ext cx="2691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학습정리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5998" y="1275174"/>
            <a:ext cx="1611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Summary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239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asio\매\2023_작업\04. [모션파크]동양미래대_오픈소스_ppt\06.이미지\데이터분석입문_시안\톱니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16628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10012" y="1159134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500" dirty="0"/>
              <a:t>x, y</a:t>
            </a:r>
            <a:r>
              <a:rPr lang="ko-KR" altLang="en-US" sz="1500" dirty="0"/>
              <a:t>의 좌표에 마커</a:t>
            </a:r>
            <a:r>
              <a:rPr lang="en-US" altLang="ko-KR" sz="1500" dirty="0"/>
              <a:t>(</a:t>
            </a:r>
            <a:r>
              <a:rPr lang="ko-KR" altLang="en-US" sz="1500" dirty="0"/>
              <a:t>원</a:t>
            </a:r>
            <a:r>
              <a:rPr lang="en-US" altLang="ko-KR" sz="1500" dirty="0"/>
              <a:t>)</a:t>
            </a:r>
            <a:r>
              <a:rPr lang="ko-KR" altLang="en-US" sz="1500" dirty="0"/>
              <a:t> 그리기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2058" y="845994"/>
            <a:ext cx="2291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Matplotlib</a:t>
            </a:r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scatter()</a:t>
            </a:r>
          </a:p>
        </p:txBody>
      </p:sp>
      <p:pic>
        <p:nvPicPr>
          <p:cNvPr id="3076" name="Picture 4" descr="C:\Users\casio\매\2023_작업\04. [모션파크]동양미래대_오픈소스_ppt\06.이미지\데이터분석입문_시안\vv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6" y="1264491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33C2D1-F915-04E8-5EC0-8E1FB6358A8C}"/>
              </a:ext>
            </a:extLst>
          </p:cNvPr>
          <p:cNvSpPr txBox="1"/>
          <p:nvPr/>
        </p:nvSpPr>
        <p:spPr>
          <a:xfrm>
            <a:off x="1409797" y="1400659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500" dirty="0"/>
              <a:t>s=</a:t>
            </a:r>
            <a:r>
              <a:rPr lang="ko-KR" altLang="en-US" sz="1500" dirty="0" err="1"/>
              <a:t>원크기</a:t>
            </a:r>
            <a:r>
              <a:rPr lang="en-US" altLang="ko-KR" sz="1500" dirty="0"/>
              <a:t>, c=</a:t>
            </a:r>
            <a:r>
              <a:rPr lang="ko-KR" altLang="en-US" sz="1500" dirty="0"/>
              <a:t>색상지정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cmap</a:t>
            </a:r>
            <a:r>
              <a:rPr lang="en-US" altLang="ko-KR" sz="1500" dirty="0"/>
              <a:t>=</a:t>
            </a:r>
            <a:r>
              <a:rPr lang="ko-KR" altLang="en-US" sz="1500" dirty="0" err="1"/>
              <a:t>색상맵지정</a:t>
            </a:r>
            <a:endParaRPr lang="ko-KR" altLang="en-US" sz="1500" dirty="0"/>
          </a:p>
        </p:txBody>
      </p:sp>
      <p:pic>
        <p:nvPicPr>
          <p:cNvPr id="11" name="Picture 4" descr="C:\Users\casio\매\2023_작업\04. [모션파크]동양미래대_오픈소스_ppt\06.이미지\데이터분석입문_시안\vv.emf">
            <a:extLst>
              <a:ext uri="{FF2B5EF4-FFF2-40B4-BE49-F238E27FC236}">
                <a16:creationId xmlns:a16="http://schemas.microsoft.com/office/drawing/2014/main" id="{AE0A8936-F3D1-B007-A93A-B5D07097B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961" y="1506016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CEDC5D-2A7B-105C-E1D1-907DFDDD13B6}"/>
              </a:ext>
            </a:extLst>
          </p:cNvPr>
          <p:cNvSpPr txBox="1"/>
          <p:nvPr/>
        </p:nvSpPr>
        <p:spPr>
          <a:xfrm>
            <a:off x="1409797" y="1660844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500" dirty="0" err="1"/>
              <a:t>colorbar</a:t>
            </a:r>
            <a:r>
              <a:rPr lang="en-US" altLang="ko-KR" sz="1500" dirty="0"/>
              <a:t>() </a:t>
            </a:r>
          </a:p>
        </p:txBody>
      </p:sp>
      <p:pic>
        <p:nvPicPr>
          <p:cNvPr id="13" name="Picture 4" descr="C:\Users\casio\매\2023_작업\04. [모션파크]동양미래대_오픈소스_ppt\06.이미지\데이터분석입문_시안\vv.emf">
            <a:extLst>
              <a:ext uri="{FF2B5EF4-FFF2-40B4-BE49-F238E27FC236}">
                <a16:creationId xmlns:a16="http://schemas.microsoft.com/office/drawing/2014/main" id="{4ADACCF5-94FF-8D60-A84E-E9A517BB4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961" y="1766201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CC9D9E-21BF-58B3-B993-94D0A40B4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051" y="2026985"/>
            <a:ext cx="4019933" cy="229783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970336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2564" y="1692414"/>
            <a:ext cx="4221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vs code </a:t>
            </a:r>
            <a:r>
              <a:rPr lang="ko-KR" altLang="en-US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노트북 활용</a:t>
            </a:r>
            <a:endParaRPr lang="en-US" altLang="ko-KR" sz="36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06383" y="1044342"/>
            <a:ext cx="1850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LESSON 01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417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asio\매\2023_작업\04. [모션파크]동양미래대_오픈소스_ppt\06.이미지\데이터분석입문_시안\톱니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16628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10012" y="1159134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1500" dirty="0"/>
              <a:t>연령별 성별 차이 분석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2058" y="845994"/>
            <a:ext cx="3365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행정구역의 연령별 성별 인구로 </a:t>
            </a:r>
            <a:r>
              <a:rPr lang="ko-KR" altLang="en-US" sz="1600"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꺽은선</a:t>
            </a:r>
            <a:endParaRPr lang="ko-KR" altLang="en-US" sz="16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76" name="Picture 4" descr="C:\Users\casio\매\2023_작업\04. [모션파크]동양미래대_오픈소스_ppt\06.이미지\데이터분석입문_시안\vv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6" y="1264491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casio\매\2023_작업\04. [모션파크]동양미래대_오픈소스_ppt\06.이미지\데이터분석입문_시안\톱니.emf">
            <a:extLst>
              <a:ext uri="{FF2B5EF4-FFF2-40B4-BE49-F238E27FC236}">
                <a16:creationId xmlns:a16="http://schemas.microsoft.com/office/drawing/2014/main" id="{6BBBD89B-677C-67A0-4614-7E27348AC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69255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788B9E-771A-B1F5-943D-76EE90A4656E}"/>
              </a:ext>
            </a:extLst>
          </p:cNvPr>
          <p:cNvSpPr txBox="1"/>
          <p:nvPr/>
        </p:nvSpPr>
        <p:spPr>
          <a:xfrm>
            <a:off x="1410012" y="1911761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1500" dirty="0"/>
              <a:t>각 연령별 </a:t>
            </a:r>
            <a:r>
              <a:rPr lang="en-US" altLang="ko-KR" sz="1500" dirty="0"/>
              <a:t>x: </a:t>
            </a:r>
            <a:r>
              <a:rPr lang="ko-KR" altLang="en-US" sz="1500" dirty="0"/>
              <a:t>남성</a:t>
            </a:r>
            <a:r>
              <a:rPr lang="en-US" altLang="ko-KR" sz="1500" dirty="0"/>
              <a:t>, y: </a:t>
            </a:r>
            <a:r>
              <a:rPr lang="ko-KR" altLang="en-US" sz="1500" dirty="0"/>
              <a:t>여성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E6B0E-F455-29B9-DBFD-5380D0DCBC1E}"/>
              </a:ext>
            </a:extLst>
          </p:cNvPr>
          <p:cNvSpPr txBox="1"/>
          <p:nvPr/>
        </p:nvSpPr>
        <p:spPr>
          <a:xfrm>
            <a:off x="1222058" y="1598621"/>
            <a:ext cx="3788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행정구역의 연령별 성별 분석을 위한 </a:t>
            </a:r>
            <a:r>
              <a:rPr lang="ko-KR" altLang="en-US" sz="1600"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산점도</a:t>
            </a:r>
            <a:endParaRPr lang="ko-KR" altLang="en-US" sz="16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Picture 4" descr="C:\Users\casio\매\2023_작업\04. [모션파크]동양미래대_오픈소스_ppt\06.이미지\데이터분석입문_시안\vv.emf">
            <a:extLst>
              <a:ext uri="{FF2B5EF4-FFF2-40B4-BE49-F238E27FC236}">
                <a16:creationId xmlns:a16="http://schemas.microsoft.com/office/drawing/2014/main" id="{0BE2471D-4FF6-58F3-DCCE-4E069931B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6" y="2017118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39F291-8DE6-C4A9-3AF6-433421B6B5E7}"/>
              </a:ext>
            </a:extLst>
          </p:cNvPr>
          <p:cNvSpPr txBox="1"/>
          <p:nvPr/>
        </p:nvSpPr>
        <p:spPr>
          <a:xfrm>
            <a:off x="1410012" y="2234926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500" dirty="0"/>
              <a:t>y=x</a:t>
            </a:r>
            <a:r>
              <a:rPr lang="ko-KR" altLang="en-US" sz="1500" dirty="0"/>
              <a:t>의 선상 위</a:t>
            </a:r>
            <a:r>
              <a:rPr lang="en-US" altLang="ko-KR" sz="1500" dirty="0"/>
              <a:t>: </a:t>
            </a:r>
            <a:r>
              <a:rPr lang="ko-KR" altLang="en-US" sz="1500" dirty="0"/>
              <a:t>여자가 다수</a:t>
            </a:r>
            <a:r>
              <a:rPr lang="en-US" altLang="ko-KR" sz="1500" dirty="0"/>
              <a:t>, </a:t>
            </a:r>
            <a:r>
              <a:rPr lang="ko-KR" altLang="en-US" sz="1500" dirty="0"/>
              <a:t>선상 아래</a:t>
            </a:r>
            <a:r>
              <a:rPr lang="en-US" altLang="ko-KR" sz="1500" dirty="0"/>
              <a:t>: </a:t>
            </a:r>
            <a:r>
              <a:rPr lang="ko-KR" altLang="en-US" sz="1500" dirty="0"/>
              <a:t>남자가 다수</a:t>
            </a:r>
          </a:p>
        </p:txBody>
      </p:sp>
      <p:pic>
        <p:nvPicPr>
          <p:cNvPr id="10" name="Picture 4" descr="C:\Users\casio\매\2023_작업\04. [모션파크]동양미래대_오픈소스_ppt\06.이미지\데이터분석입문_시안\vv.emf">
            <a:extLst>
              <a:ext uri="{FF2B5EF4-FFF2-40B4-BE49-F238E27FC236}">
                <a16:creationId xmlns:a16="http://schemas.microsoft.com/office/drawing/2014/main" id="{E927B9F2-9603-3A8E-13BB-362EEBE0F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6" y="2340283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8AA038-B5D3-9D21-4E44-81990E46B692}"/>
              </a:ext>
            </a:extLst>
          </p:cNvPr>
          <p:cNvSpPr txBox="1"/>
          <p:nvPr/>
        </p:nvSpPr>
        <p:spPr>
          <a:xfrm>
            <a:off x="1410012" y="2571750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1500" dirty="0"/>
              <a:t>버블 크기</a:t>
            </a:r>
            <a:r>
              <a:rPr lang="en-US" altLang="ko-KR" sz="1500" dirty="0"/>
              <a:t>: </a:t>
            </a:r>
            <a:r>
              <a:rPr lang="ko-KR" altLang="en-US" sz="1500" dirty="0"/>
              <a:t>각 연령별 남녀 인구 합</a:t>
            </a:r>
          </a:p>
        </p:txBody>
      </p:sp>
      <p:pic>
        <p:nvPicPr>
          <p:cNvPr id="11" name="Picture 4" descr="C:\Users\casio\매\2023_작업\04. [모션파크]동양미래대_오픈소스_ppt\06.이미지\데이터분석입문_시안\vv.emf">
            <a:extLst>
              <a:ext uri="{FF2B5EF4-FFF2-40B4-BE49-F238E27FC236}">
                <a16:creationId xmlns:a16="http://schemas.microsoft.com/office/drawing/2014/main" id="{CD233F75-E1DF-6C9A-3B97-D766CC27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6" y="2677107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D1463F-13E4-4522-D336-D5845F9D111F}"/>
              </a:ext>
            </a:extLst>
          </p:cNvPr>
          <p:cNvSpPr txBox="1"/>
          <p:nvPr/>
        </p:nvSpPr>
        <p:spPr>
          <a:xfrm>
            <a:off x="1410012" y="2894915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500" dirty="0" err="1"/>
              <a:t>colorbar</a:t>
            </a:r>
            <a:r>
              <a:rPr lang="en-US" altLang="ko-KR" sz="1500" dirty="0"/>
              <a:t>()</a:t>
            </a:r>
            <a:r>
              <a:rPr lang="ko-KR" altLang="en-US" sz="1500" dirty="0"/>
              <a:t>의 색상이 연령 의미</a:t>
            </a:r>
          </a:p>
        </p:txBody>
      </p:sp>
      <p:pic>
        <p:nvPicPr>
          <p:cNvPr id="13" name="Picture 4" descr="C:\Users\casio\매\2023_작업\04. [모션파크]동양미래대_오픈소스_ppt\06.이미지\데이터분석입문_시안\vv.emf">
            <a:extLst>
              <a:ext uri="{FF2B5EF4-FFF2-40B4-BE49-F238E27FC236}">
                <a16:creationId xmlns:a16="http://schemas.microsoft.com/office/drawing/2014/main" id="{90E0F06F-E775-E151-5472-1BB0F90CB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6" y="3000272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01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5" y="277853"/>
            <a:ext cx="2509255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71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Vs code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인기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C770380-9E7E-0DD3-8B37-E8A93A0F9703}"/>
              </a:ext>
            </a:extLst>
          </p:cNvPr>
          <p:cNvGrpSpPr/>
          <p:nvPr/>
        </p:nvGrpSpPr>
        <p:grpSpPr>
          <a:xfrm>
            <a:off x="202779" y="699542"/>
            <a:ext cx="2869412" cy="381262"/>
            <a:chOff x="202779" y="447056"/>
            <a:chExt cx="2869412" cy="381262"/>
          </a:xfrm>
        </p:grpSpPr>
        <p:pic>
          <p:nvPicPr>
            <p:cNvPr id="7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23A167B7-251F-970E-A35F-6B98B2B1A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535F7E-F285-E9D0-0D75-CDFCA34CB8A5}"/>
                </a:ext>
              </a:extLst>
            </p:cNvPr>
            <p:cNvSpPr txBox="1"/>
            <p:nvPr/>
          </p:nvSpPr>
          <p:spPr>
            <a:xfrm>
              <a:off x="476609" y="458986"/>
              <a:ext cx="2595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최고의 개발환경으로 부상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8665B6-315B-986B-1D0E-329B3CF0532F}"/>
              </a:ext>
            </a:extLst>
          </p:cNvPr>
          <p:cNvGrpSpPr/>
          <p:nvPr/>
        </p:nvGrpSpPr>
        <p:grpSpPr>
          <a:xfrm>
            <a:off x="823330" y="1441952"/>
            <a:ext cx="5909258" cy="323165"/>
            <a:chOff x="823330" y="1344996"/>
            <a:chExt cx="5909258" cy="323165"/>
          </a:xfrm>
        </p:grpSpPr>
        <p:pic>
          <p:nvPicPr>
            <p:cNvPr id="10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9DEC0AC5-0BBF-7B60-92B0-94BC5475F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BF150E-332B-BC1D-741B-AED7703EE091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다음을 함께 코딩 가능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A9087A-A425-98B5-7B1F-1F4D39B094CA}"/>
              </a:ext>
            </a:extLst>
          </p:cNvPr>
          <p:cNvGrpSpPr/>
          <p:nvPr/>
        </p:nvGrpSpPr>
        <p:grpSpPr>
          <a:xfrm>
            <a:off x="543218" y="1090665"/>
            <a:ext cx="726393" cy="338554"/>
            <a:chOff x="543218" y="792459"/>
            <a:chExt cx="726393" cy="3385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EB87E8-B624-6A65-33CE-F79EABA20CCE}"/>
                </a:ext>
              </a:extLst>
            </p:cNvPr>
            <p:cNvSpPr txBox="1"/>
            <p:nvPr/>
          </p:nvSpPr>
          <p:spPr>
            <a:xfrm>
              <a:off x="713048" y="792459"/>
              <a:ext cx="556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장점</a:t>
              </a:r>
            </a:p>
          </p:txBody>
        </p:sp>
        <p:pic>
          <p:nvPicPr>
            <p:cNvPr id="14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49DBA081-B032-4C52-AF9F-BEC2082A52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B8746D-105E-AB91-44FE-C467E72B7690}"/>
              </a:ext>
            </a:extLst>
          </p:cNvPr>
          <p:cNvGrpSpPr/>
          <p:nvPr/>
        </p:nvGrpSpPr>
        <p:grpSpPr>
          <a:xfrm>
            <a:off x="834727" y="1752980"/>
            <a:ext cx="5909258" cy="323165"/>
            <a:chOff x="823330" y="1344996"/>
            <a:chExt cx="5909258" cy="323165"/>
          </a:xfrm>
        </p:grpSpPr>
        <p:pic>
          <p:nvPicPr>
            <p:cNvPr id="16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BF0AE7E5-48A6-4950-2B60-6B5ECC658D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875F7C-A3DD-A45B-3A0F-F6A8881F8DDD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*.</a:t>
              </a:r>
              <a:r>
                <a:rPr lang="en-US" altLang="ko-KR" sz="1500" dirty="0" err="1"/>
                <a:t>py</a:t>
              </a:r>
              <a:r>
                <a:rPr lang="en-US" altLang="ko-KR" sz="1500" dirty="0"/>
                <a:t>, *.</a:t>
              </a:r>
              <a:r>
                <a:rPr lang="en-US" altLang="ko-KR" sz="1500" dirty="0" err="1"/>
                <a:t>ipynb</a:t>
              </a:r>
              <a:endParaRPr lang="en-US" altLang="ko-KR" sz="1500" dirty="0"/>
            </a:p>
          </p:txBody>
        </p:sp>
      </p:grpSp>
      <p:pic>
        <p:nvPicPr>
          <p:cNvPr id="26" name="Picture 2" descr="https://www.itwriting.com/blog/wp-content/uploads/2019/04/image.png">
            <a:extLst>
              <a:ext uri="{FF2B5EF4-FFF2-40B4-BE49-F238E27FC236}">
                <a16:creationId xmlns:a16="http://schemas.microsoft.com/office/drawing/2014/main" id="{D6F6D112-73A8-374E-3DD7-B5E63C5AB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30" y="2173969"/>
            <a:ext cx="3808669" cy="2725121"/>
          </a:xfrm>
          <a:prstGeom prst="rect">
            <a:avLst/>
          </a:prstGeom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29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4" y="277852"/>
            <a:ext cx="4849217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433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https://code.visualstudio.com/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35B8B9-D72C-142D-225C-48A9573C7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52" y="892175"/>
            <a:ext cx="5214831" cy="401247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873625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4" y="277852"/>
            <a:ext cx="3109246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이전에 설치가 있는 경우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C770380-9E7E-0DD3-8B37-E8A93A0F9703}"/>
              </a:ext>
            </a:extLst>
          </p:cNvPr>
          <p:cNvGrpSpPr/>
          <p:nvPr/>
        </p:nvGrpSpPr>
        <p:grpSpPr>
          <a:xfrm>
            <a:off x="202779" y="699542"/>
            <a:ext cx="1559759" cy="381262"/>
            <a:chOff x="202779" y="447056"/>
            <a:chExt cx="1559759" cy="381262"/>
          </a:xfrm>
        </p:grpSpPr>
        <p:pic>
          <p:nvPicPr>
            <p:cNvPr id="7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23A167B7-251F-970E-A35F-6B98B2B1A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535F7E-F285-E9D0-0D75-CDFCA34CB8A5}"/>
                </a:ext>
              </a:extLst>
            </p:cNvPr>
            <p:cNvSpPr txBox="1"/>
            <p:nvPr/>
          </p:nvSpPr>
          <p:spPr>
            <a:xfrm>
              <a:off x="476609" y="458986"/>
              <a:ext cx="12859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설정 초기화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8665B6-315B-986B-1D0E-329B3CF0532F}"/>
              </a:ext>
            </a:extLst>
          </p:cNvPr>
          <p:cNvGrpSpPr/>
          <p:nvPr/>
        </p:nvGrpSpPr>
        <p:grpSpPr>
          <a:xfrm>
            <a:off x="834727" y="2565844"/>
            <a:ext cx="5909258" cy="323165"/>
            <a:chOff x="823330" y="1344996"/>
            <a:chExt cx="5909258" cy="323165"/>
          </a:xfrm>
        </p:grpSpPr>
        <p:pic>
          <p:nvPicPr>
            <p:cNvPr id="10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9DEC0AC5-0BBF-7B60-92B0-94BC5475F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BF150E-332B-BC1D-741B-AED7703EE091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C:\Users\[</a:t>
              </a:r>
              <a:r>
                <a:rPr lang="ko-KR" altLang="en-US" sz="1500" dirty="0"/>
                <a:t>로그인계정</a:t>
              </a:r>
              <a:r>
                <a:rPr lang="en-US" altLang="ko-KR" sz="1500" dirty="0"/>
                <a:t>]\</a:t>
              </a:r>
              <a:r>
                <a:rPr lang="en-US" altLang="ko-KR" sz="1500" dirty="0" err="1"/>
                <a:t>AppData</a:t>
              </a:r>
              <a:r>
                <a:rPr lang="en-US" altLang="ko-KR" sz="1500" dirty="0"/>
                <a:t>\Roaming\Code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A9087A-A425-98B5-7B1F-1F4D39B094CA}"/>
              </a:ext>
            </a:extLst>
          </p:cNvPr>
          <p:cNvGrpSpPr/>
          <p:nvPr/>
        </p:nvGrpSpPr>
        <p:grpSpPr>
          <a:xfrm>
            <a:off x="543218" y="1090665"/>
            <a:ext cx="4381239" cy="338554"/>
            <a:chOff x="543218" y="792459"/>
            <a:chExt cx="4381239" cy="3385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EB87E8-B624-6A65-33CE-F79EABA20CCE}"/>
                </a:ext>
              </a:extLst>
            </p:cNvPr>
            <p:cNvSpPr txBox="1"/>
            <p:nvPr/>
          </p:nvSpPr>
          <p:spPr>
            <a:xfrm>
              <a:off x="713048" y="792459"/>
              <a:ext cx="42114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이전에 설정된 모든 설정을 삭제하고자 하는 경우</a:t>
              </a:r>
            </a:p>
          </p:txBody>
        </p:sp>
        <p:pic>
          <p:nvPicPr>
            <p:cNvPr id="14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49DBA081-B032-4C52-AF9F-BEC2082A52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B8746D-105E-AB91-44FE-C467E72B7690}"/>
              </a:ext>
            </a:extLst>
          </p:cNvPr>
          <p:cNvGrpSpPr/>
          <p:nvPr/>
        </p:nvGrpSpPr>
        <p:grpSpPr>
          <a:xfrm>
            <a:off x="834727" y="2151757"/>
            <a:ext cx="5909258" cy="323165"/>
            <a:chOff x="823330" y="1344996"/>
            <a:chExt cx="5909258" cy="323165"/>
          </a:xfrm>
        </p:grpSpPr>
        <p:pic>
          <p:nvPicPr>
            <p:cNvPr id="16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BF0AE7E5-48A6-4950-2B60-6B5ECC658D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875F7C-A3DD-A45B-3A0F-F6A8881F8DDD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C:\Users\[</a:t>
              </a:r>
              <a:r>
                <a:rPr lang="ko-KR" altLang="en-US" sz="1500" dirty="0"/>
                <a:t>로그인계정</a:t>
              </a:r>
              <a:r>
                <a:rPr lang="en-US" altLang="ko-KR" sz="1500" dirty="0"/>
                <a:t>]\.</a:t>
              </a:r>
              <a:r>
                <a:rPr lang="en-US" altLang="ko-KR" sz="1500" dirty="0" err="1"/>
                <a:t>vscode</a:t>
              </a:r>
              <a:endParaRPr lang="en-US" altLang="ko-KR" sz="15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696C5E-1CE6-E75F-DFE1-ED78E937ED7B}"/>
              </a:ext>
            </a:extLst>
          </p:cNvPr>
          <p:cNvGrpSpPr/>
          <p:nvPr/>
        </p:nvGrpSpPr>
        <p:grpSpPr>
          <a:xfrm>
            <a:off x="537285" y="1427250"/>
            <a:ext cx="4195291" cy="338554"/>
            <a:chOff x="543218" y="792459"/>
            <a:chExt cx="4195291" cy="338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0714C0-AF3C-90D4-F3D5-42539FBD6B8F}"/>
                </a:ext>
              </a:extLst>
            </p:cNvPr>
            <p:cNvSpPr txBox="1"/>
            <p:nvPr/>
          </p:nvSpPr>
          <p:spPr>
            <a:xfrm>
              <a:off x="713048" y="792459"/>
              <a:ext cx="40254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설정 연습을 위해 설정을 삭제하고자 하는 경우</a:t>
              </a:r>
            </a:p>
          </p:txBody>
        </p:sp>
        <p:pic>
          <p:nvPicPr>
            <p:cNvPr id="4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503356BE-50F8-5BE3-F07B-31FB3006A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8EA94B5-BF3A-CB3F-D7B4-973187A7CC59}"/>
              </a:ext>
            </a:extLst>
          </p:cNvPr>
          <p:cNvGrpSpPr/>
          <p:nvPr/>
        </p:nvGrpSpPr>
        <p:grpSpPr>
          <a:xfrm>
            <a:off x="537285" y="1775109"/>
            <a:ext cx="1572778" cy="338554"/>
            <a:chOff x="543218" y="792459"/>
            <a:chExt cx="1572778" cy="3385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659E5B-9F7F-09CE-FAF7-5FCC8D4A9075}"/>
                </a:ext>
              </a:extLst>
            </p:cNvPr>
            <p:cNvSpPr txBox="1"/>
            <p:nvPr/>
          </p:nvSpPr>
          <p:spPr>
            <a:xfrm>
              <a:off x="713048" y="792459"/>
              <a:ext cx="14029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다음 폴더 삭제</a:t>
              </a:r>
            </a:p>
          </p:txBody>
        </p:sp>
        <p:pic>
          <p:nvPicPr>
            <p:cNvPr id="20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EB9F6A04-48CA-74AF-2794-E08F5BBB8B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38195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4" y="277851"/>
            <a:ext cx="2329260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71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Vs code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실행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C770380-9E7E-0DD3-8B37-E8A93A0F9703}"/>
              </a:ext>
            </a:extLst>
          </p:cNvPr>
          <p:cNvGrpSpPr/>
          <p:nvPr/>
        </p:nvGrpSpPr>
        <p:grpSpPr>
          <a:xfrm>
            <a:off x="202779" y="699542"/>
            <a:ext cx="2975211" cy="381262"/>
            <a:chOff x="202779" y="447056"/>
            <a:chExt cx="2975211" cy="381262"/>
          </a:xfrm>
        </p:grpSpPr>
        <p:pic>
          <p:nvPicPr>
            <p:cNvPr id="7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23A167B7-251F-970E-A35F-6B98B2B1A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535F7E-F285-E9D0-0D75-CDFCA34CB8A5}"/>
                </a:ext>
              </a:extLst>
            </p:cNvPr>
            <p:cNvSpPr txBox="1"/>
            <p:nvPr/>
          </p:nvSpPr>
          <p:spPr>
            <a:xfrm>
              <a:off x="476609" y="458986"/>
              <a:ext cx="2701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메뉴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File | Open Folder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A9087A-A425-98B5-7B1F-1F4D39B094CA}"/>
              </a:ext>
            </a:extLst>
          </p:cNvPr>
          <p:cNvGrpSpPr/>
          <p:nvPr/>
        </p:nvGrpSpPr>
        <p:grpSpPr>
          <a:xfrm>
            <a:off x="543218" y="1090665"/>
            <a:ext cx="1832465" cy="338554"/>
            <a:chOff x="543218" y="792459"/>
            <a:chExt cx="1832465" cy="3385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EB87E8-B624-6A65-33CE-F79EABA20CCE}"/>
                </a:ext>
              </a:extLst>
            </p:cNvPr>
            <p:cNvSpPr txBox="1"/>
            <p:nvPr/>
          </p:nvSpPr>
          <p:spPr>
            <a:xfrm>
              <a:off x="713048" y="792459"/>
              <a:ext cx="16626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Ctrl + K Ctrl + O</a:t>
              </a:r>
            </a:p>
          </p:txBody>
        </p:sp>
        <p:pic>
          <p:nvPicPr>
            <p:cNvPr id="14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49DBA081-B032-4C52-AF9F-BEC2082A52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B8746D-105E-AB91-44FE-C467E72B7690}"/>
              </a:ext>
            </a:extLst>
          </p:cNvPr>
          <p:cNvGrpSpPr/>
          <p:nvPr/>
        </p:nvGrpSpPr>
        <p:grpSpPr>
          <a:xfrm>
            <a:off x="834727" y="1768593"/>
            <a:ext cx="5909258" cy="323165"/>
            <a:chOff x="823330" y="1344996"/>
            <a:chExt cx="5909258" cy="323165"/>
          </a:xfrm>
        </p:grpSpPr>
        <p:pic>
          <p:nvPicPr>
            <p:cNvPr id="16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BF0AE7E5-48A6-4950-2B60-6B5ECC658D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875F7C-A3DD-A45B-3A0F-F6A8881F8DDD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C:\Data Analysis notebooks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696C5E-1CE6-E75F-DFE1-ED78E937ED7B}"/>
              </a:ext>
            </a:extLst>
          </p:cNvPr>
          <p:cNvGrpSpPr/>
          <p:nvPr/>
        </p:nvGrpSpPr>
        <p:grpSpPr>
          <a:xfrm>
            <a:off x="537285" y="1427250"/>
            <a:ext cx="4195291" cy="338554"/>
            <a:chOff x="543218" y="792459"/>
            <a:chExt cx="4195291" cy="338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0714C0-AF3C-90D4-F3D5-42539FBD6B8F}"/>
                </a:ext>
              </a:extLst>
            </p:cNvPr>
            <p:cNvSpPr txBox="1"/>
            <p:nvPr/>
          </p:nvSpPr>
          <p:spPr>
            <a:xfrm>
              <a:off x="713048" y="792459"/>
              <a:ext cx="40254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편집할 *</a:t>
              </a:r>
              <a:r>
                <a:rPr lang="en-US" altLang="ko-KR" sz="1600" dirty="0">
                  <a:latin typeface="+mn-ea"/>
                </a:rPr>
                <a:t>.</a:t>
              </a:r>
              <a:r>
                <a:rPr lang="en-US" altLang="ko-KR" sz="1600" dirty="0" err="1">
                  <a:latin typeface="+mn-ea"/>
                </a:rPr>
                <a:t>ipynb</a:t>
              </a:r>
              <a:r>
                <a:rPr lang="en-US" altLang="ko-KR" sz="1600" dirty="0">
                  <a:latin typeface="+mn-ea"/>
                </a:rPr>
                <a:t> </a:t>
              </a:r>
              <a:r>
                <a:rPr lang="ko-KR" altLang="en-US" sz="1600" dirty="0">
                  <a:latin typeface="+mn-ea"/>
                </a:rPr>
                <a:t>파일이 저장될 파일 폴더 선택</a:t>
              </a:r>
            </a:p>
          </p:txBody>
        </p:sp>
        <p:pic>
          <p:nvPicPr>
            <p:cNvPr id="4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503356BE-50F8-5BE3-F07B-31FB3006A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9C82703D-A85B-A430-6C47-D6EDB0F01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17" y="2102390"/>
            <a:ext cx="3821379" cy="286603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99025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5" y="277852"/>
            <a:ext cx="1718456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폴더 열기</a:t>
            </a:r>
            <a:endParaRPr lang="en-US" altLang="ko-KR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3A248EE-FDFF-4BEA-C410-330E501CA9BE}"/>
              </a:ext>
            </a:extLst>
          </p:cNvPr>
          <p:cNvGrpSpPr/>
          <p:nvPr/>
        </p:nvGrpSpPr>
        <p:grpSpPr>
          <a:xfrm>
            <a:off x="202779" y="699542"/>
            <a:ext cx="4416311" cy="381262"/>
            <a:chOff x="202779" y="447056"/>
            <a:chExt cx="4416311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B84BD8A6-CA38-DD82-1899-E3A7786B7C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8292E6-F01A-0CF3-AC84-071764D58BD7}"/>
                </a:ext>
              </a:extLst>
            </p:cNvPr>
            <p:cNvSpPr txBox="1"/>
            <p:nvPr/>
          </p:nvSpPr>
          <p:spPr>
            <a:xfrm>
              <a:off x="476609" y="458986"/>
              <a:ext cx="4142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노트북 소스 파일 생성 또는 기존 파일 열기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9B235DC-6F8F-8C92-22A4-861CDFC14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48" y="1130346"/>
            <a:ext cx="6174820" cy="377484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476077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6" y="277853"/>
            <a:ext cx="1729268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확장 설치</a:t>
            </a:r>
            <a:endParaRPr lang="en-US" altLang="ko-KR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3A248EE-FDFF-4BEA-C410-330E501CA9BE}"/>
              </a:ext>
            </a:extLst>
          </p:cNvPr>
          <p:cNvGrpSpPr/>
          <p:nvPr/>
        </p:nvGrpSpPr>
        <p:grpSpPr>
          <a:xfrm>
            <a:off x="202779" y="699542"/>
            <a:ext cx="4371427" cy="381262"/>
            <a:chOff x="202779" y="447056"/>
            <a:chExt cx="4371427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B84BD8A6-CA38-DD82-1899-E3A7786B7C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8292E6-F01A-0CF3-AC84-071764D58BD7}"/>
                </a:ext>
              </a:extLst>
            </p:cNvPr>
            <p:cNvSpPr txBox="1"/>
            <p:nvPr/>
          </p:nvSpPr>
          <p:spPr>
            <a:xfrm>
              <a:off x="476609" y="458986"/>
              <a:ext cx="4097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노트북을 실행할 확장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(extensions)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설치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4EE36D-29EA-1915-F5FE-AEF1DF01367B}"/>
              </a:ext>
            </a:extLst>
          </p:cNvPr>
          <p:cNvGrpSpPr/>
          <p:nvPr/>
        </p:nvGrpSpPr>
        <p:grpSpPr>
          <a:xfrm>
            <a:off x="543218" y="1090665"/>
            <a:ext cx="1505452" cy="338554"/>
            <a:chOff x="543218" y="792459"/>
            <a:chExt cx="1505452" cy="3385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3BC00B-E5D0-B32E-4DA6-8C86193EDDA6}"/>
                </a:ext>
              </a:extLst>
            </p:cNvPr>
            <p:cNvSpPr txBox="1"/>
            <p:nvPr/>
          </p:nvSpPr>
          <p:spPr>
            <a:xfrm>
              <a:off x="713048" y="792459"/>
              <a:ext cx="13356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확장 </a:t>
              </a:r>
              <a:r>
                <a:rPr lang="en-US" altLang="ko-KR" sz="1600" dirty="0">
                  <a:latin typeface="+mn-ea"/>
                </a:rPr>
                <a:t>python </a:t>
              </a:r>
            </a:p>
          </p:txBody>
        </p:sp>
        <p:pic>
          <p:nvPicPr>
            <p:cNvPr id="12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48F29248-D796-7D83-BFEF-E99BF3803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5DBA595-CED7-62C2-1D75-7A15463DE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17" y="1522298"/>
            <a:ext cx="3657789" cy="223610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26AF49-45AC-B375-E340-2570DE8CAE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008" y="2613872"/>
            <a:ext cx="3657789" cy="223610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181295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나사렛">
      <a:dk1>
        <a:sysClr val="windowText" lastClr="000000"/>
      </a:dk1>
      <a:lt1>
        <a:sysClr val="window" lastClr="FFFFFF"/>
      </a:lt1>
      <a:dk2>
        <a:srgbClr val="081940"/>
      </a:dk2>
      <a:lt2>
        <a:srgbClr val="B2B2B2"/>
      </a:lt2>
      <a:accent1>
        <a:srgbClr val="3E94EC"/>
      </a:accent1>
      <a:accent2>
        <a:srgbClr val="334587"/>
      </a:accent2>
      <a:accent3>
        <a:srgbClr val="45C3FB"/>
      </a:accent3>
      <a:accent4>
        <a:srgbClr val="396CA5"/>
      </a:accent4>
      <a:accent5>
        <a:srgbClr val="5B9BD5"/>
      </a:accent5>
      <a:accent6>
        <a:srgbClr val="FFD500"/>
      </a:accent6>
      <a:hlink>
        <a:srgbClr val="0563C1"/>
      </a:hlink>
      <a:folHlink>
        <a:srgbClr val="954F72"/>
      </a:folHlink>
    </a:clrScheme>
    <a:fontScheme name="Tmon몬소리">
      <a:majorFont>
        <a:latin typeface="Tmon몬소리 Black"/>
        <a:ea typeface="Tmon몬소리 Black"/>
        <a:cs typeface=""/>
      </a:majorFont>
      <a:minorFont>
        <a:latin typeface="나눔스퀘어 Bold"/>
        <a:ea typeface="나눔스퀘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2035</TotalTime>
  <Words>550</Words>
  <Application>Microsoft Office PowerPoint</Application>
  <PresentationFormat>화면 슬라이드 쇼(16:9)</PresentationFormat>
  <Paragraphs>102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맑은 고딕</vt:lpstr>
      <vt:lpstr>Tmon몬소리 Black</vt:lpstr>
      <vt:lpstr>LAB디지털</vt:lpstr>
      <vt:lpstr>나눔스퀘어 Bold</vt:lpstr>
      <vt:lpstr>Rix열정도</vt:lpstr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casiopea09@naver.com</dc:creator>
  <cp:lastModifiedBy>김보배</cp:lastModifiedBy>
  <cp:revision>86</cp:revision>
  <dcterms:created xsi:type="dcterms:W3CDTF">2023-02-01T00:42:40Z</dcterms:created>
  <dcterms:modified xsi:type="dcterms:W3CDTF">2024-08-28T02:04:56Z</dcterms:modified>
</cp:coreProperties>
</file>